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5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5" r:id="rId2"/>
    <p:sldMasterId id="2147483687" r:id="rId3"/>
    <p:sldMasterId id="2147483699" r:id="rId4"/>
    <p:sldMasterId id="2147483711" r:id="rId5"/>
    <p:sldMasterId id="2147483723" r:id="rId6"/>
    <p:sldMasterId id="2147483735" r:id="rId7"/>
    <p:sldMasterId id="2147483747" r:id="rId8"/>
    <p:sldMasterId id="2147483759" r:id="rId9"/>
    <p:sldMasterId id="2147483771" r:id="rId10"/>
    <p:sldMasterId id="2147483783" r:id="rId11"/>
    <p:sldMasterId id="2147483796" r:id="rId12"/>
    <p:sldMasterId id="2147483808" r:id="rId13"/>
    <p:sldMasterId id="2147483820" r:id="rId14"/>
    <p:sldMasterId id="2147483832" r:id="rId15"/>
    <p:sldMasterId id="2147483846" r:id="rId16"/>
  </p:sldMasterIdLst>
  <p:notesMasterIdLst>
    <p:notesMasterId r:id="rId48"/>
  </p:notesMasterIdLst>
  <p:sldIdLst>
    <p:sldId id="257" r:id="rId17"/>
    <p:sldId id="278" r:id="rId18"/>
    <p:sldId id="272" r:id="rId19"/>
    <p:sldId id="273" r:id="rId20"/>
    <p:sldId id="285" r:id="rId21"/>
    <p:sldId id="274" r:id="rId22"/>
    <p:sldId id="275" r:id="rId23"/>
    <p:sldId id="282" r:id="rId24"/>
    <p:sldId id="276" r:id="rId25"/>
    <p:sldId id="279" r:id="rId26"/>
    <p:sldId id="283" r:id="rId27"/>
    <p:sldId id="284" r:id="rId28"/>
    <p:sldId id="286" r:id="rId29"/>
    <p:sldId id="277" r:id="rId30"/>
    <p:sldId id="271" r:id="rId31"/>
    <p:sldId id="281" r:id="rId32"/>
    <p:sldId id="270" r:id="rId33"/>
    <p:sldId id="256" r:id="rId34"/>
    <p:sldId id="288" r:id="rId35"/>
    <p:sldId id="269" r:id="rId36"/>
    <p:sldId id="259" r:id="rId37"/>
    <p:sldId id="260" r:id="rId38"/>
    <p:sldId id="261" r:id="rId39"/>
    <p:sldId id="287" r:id="rId40"/>
    <p:sldId id="262" r:id="rId41"/>
    <p:sldId id="263" r:id="rId42"/>
    <p:sldId id="264" r:id="rId43"/>
    <p:sldId id="267" r:id="rId44"/>
    <p:sldId id="265" r:id="rId45"/>
    <p:sldId id="266" r:id="rId46"/>
    <p:sldId id="280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024DF-E99F-4923-BA91-A19F357A8CFE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46FC6-0374-4A00-BDD5-9A2A71F34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33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8E2424-DE4E-4CCB-AC33-EA76FC990FB1}" type="slidenum">
              <a:rPr lang="ru-RU" altLang="ru-RU">
                <a:solidFill>
                  <a:prstClr val="black"/>
                </a:solidFill>
              </a:rPr>
              <a:pPr/>
              <a:t>3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5E9AC0-A83A-4CE6-BFB6-35BA6DD4534A}" type="slidenum">
              <a:rPr lang="ru-RU" altLang="ru-RU">
                <a:solidFill>
                  <a:prstClr val="black"/>
                </a:solidFill>
              </a:rPr>
              <a:pPr/>
              <a:t>7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6F81FA-D763-4B2E-9339-9B33C9FD460C}" type="slidenum">
              <a:rPr lang="ru-RU" altLang="ru-RU">
                <a:solidFill>
                  <a:prstClr val="black"/>
                </a:solidFill>
              </a:rPr>
              <a:pPr/>
              <a:t>9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A796BB-68ED-4F92-AD03-BAC2968429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075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251EE-767B-4D0B-984C-E4508B8184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30764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C79EB-D6FF-4266-860F-483B23CE0F4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3056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19459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19460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9461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9462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9463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9464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9465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9466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19467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9468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9469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9470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9471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9472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grpSp>
          <p:nvGrpSpPr>
            <p:cNvPr id="19473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19474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9475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9476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9477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19478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9479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9480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9481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19482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9483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9484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948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19486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9487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9488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9489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19490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9491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9492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19493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9494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9495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9496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9497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9498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9499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</p:grpSp>
      <p:sp>
        <p:nvSpPr>
          <p:cNvPr id="19500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19501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19502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32FD0B1-B86B-4A23-BB8E-57052DD25095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19503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9504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2595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3" grpId="0" autoUpdateAnimBg="0"/>
      <p:bldP spid="19504" grpId="0" build="p" autoUpdateAnimBg="0" advAuto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5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950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8DF6A-64E8-4477-8473-23609B5338B1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956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57148-3BED-4259-BBA7-86BE2FAC7A0A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258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5DB46-F3FB-41AF-9433-FCB975DE8FAB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0303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61955-2F31-489E-980F-C4221C532CEE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428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79787-A027-475E-A581-D360B4B3CF73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01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57FD2-6AE8-4389-B15A-8E24EAC55EF5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3545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9F0C7-5B08-4EB4-AAEF-8B3EB3CA801F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33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0CE54-1FC8-4C59-ACB8-E7BE110BF7CF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83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86268-ACE2-49DA-AC65-DC5E21BAC7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37529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13E20-5FFC-41AA-BC66-05680F03E943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0509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805FA-3A24-4A4B-99EC-9E7F15E1CC0D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17386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38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8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F00BBD-0360-48F9-AB9D-E56A37A09F9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463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1CE8F-6EFF-49EE-A82B-87E4E520B3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157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3CC30-EC1B-429C-996A-54DAF6A7C5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7217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2E355-3BD7-411C-9C58-FE8667FFBE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0812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010D6-D77F-4108-BCC2-5CE7793A7F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1721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CA485-9839-4ADD-A4BC-1EC4ED659A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5312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B9515-5D9C-4856-9C5F-BB9E909AEB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0948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426FA-BAB1-4CF8-B575-12967A36E5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16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676400" y="19812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257800" y="19812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676400" y="41148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57800" y="41148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7EA-CE1B-4B65-B107-29540C1E23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68458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30864-467B-4822-AD6A-CBE80434A1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11916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088FB-7F59-48C0-B9D8-53E91E8934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78741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CBDB6-8AC5-4B23-A8B4-62B3A8C2FC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8566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0C1C4-4D0E-4C25-B8D1-6961DDC1FC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39841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39D69-0A41-4ED0-A575-E4CC8B2889E6}" type="datetime1">
              <a:rPr lang="ru-RU" altLang="ru-RU">
                <a:solidFill>
                  <a:srgbClr val="000000"/>
                </a:solidFill>
              </a:rPr>
              <a:pPr/>
              <a:t>25.11.2013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26C35-1407-4376-961E-05B01E47E00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8132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D1CA92-27AB-4BF4-A93A-322162109226}" type="datetime1">
              <a:rPr lang="ru-RU" altLang="ru-RU">
                <a:solidFill>
                  <a:srgbClr val="000000"/>
                </a:solidFill>
              </a:rPr>
              <a:pPr/>
              <a:t>25.11.2013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538C3-40D1-4807-8B33-A622F82093A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8945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103916-B105-45C6-8484-1393903798B5}" type="datetime1">
              <a:rPr lang="ru-RU" altLang="ru-RU">
                <a:solidFill>
                  <a:srgbClr val="000000"/>
                </a:solidFill>
              </a:rPr>
              <a:pPr/>
              <a:t>25.11.2013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054C7-2A2E-4A48-A570-B2CEC006412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6312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E6D257-2BE4-4BB4-8992-3E697FD185CA}" type="datetime1">
              <a:rPr lang="ru-RU" altLang="ru-RU">
                <a:solidFill>
                  <a:srgbClr val="000000"/>
                </a:solidFill>
              </a:rPr>
              <a:pPr/>
              <a:t>25.11.2013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A9E24-AE04-4154-87CA-27EDE08BCFC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1478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5DFDF4-8FB9-4D70-B380-E034F20D1E90}" type="datetime1">
              <a:rPr lang="ru-RU" altLang="ru-RU">
                <a:solidFill>
                  <a:srgbClr val="000000"/>
                </a:solidFill>
              </a:rPr>
              <a:pPr/>
              <a:t>25.11.2013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7931D-F661-498A-8B14-AA1C4F2F482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7592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B90562-3600-4EDB-8572-F6F8D7C28A29}" type="datetime1">
              <a:rPr lang="ru-RU" altLang="ru-RU">
                <a:solidFill>
                  <a:srgbClr val="000000"/>
                </a:solidFill>
              </a:rPr>
              <a:pPr/>
              <a:t>25.11.2013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F0E79-5589-4A3F-97B3-CFB31A8837E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63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2240D-4A34-4BDC-8F02-463D347521A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78346"/>
      </p:ext>
    </p:extLst>
  </p:cSld>
  <p:clrMapOvr>
    <a:masterClrMapping/>
  </p:clrMapOvr>
  <p:transition spd="med">
    <p:randomBar dir="vert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05CF6C-F1EB-4894-9ADD-F1A59CA4AD5A}" type="datetime1">
              <a:rPr lang="ru-RU" altLang="ru-RU">
                <a:solidFill>
                  <a:srgbClr val="000000"/>
                </a:solidFill>
              </a:rPr>
              <a:pPr/>
              <a:t>25.11.2013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93279-CD73-4175-8BE4-8897128E34C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21587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1EE02B-5DE4-448A-A67F-E679AFA358CB}" type="datetime1">
              <a:rPr lang="ru-RU" altLang="ru-RU">
                <a:solidFill>
                  <a:srgbClr val="000000"/>
                </a:solidFill>
              </a:rPr>
              <a:pPr/>
              <a:t>25.11.2013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2CA98-8CF2-4F64-8168-6DC4E02378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084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8CE29A-C7BC-4876-8FED-49E60E0096CF}" type="datetime1">
              <a:rPr lang="ru-RU" altLang="ru-RU">
                <a:solidFill>
                  <a:srgbClr val="000000"/>
                </a:solidFill>
              </a:rPr>
              <a:pPr/>
              <a:t>25.11.2013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ACBC1-DF55-4A35-AE3A-1A2CBB9701B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84850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5C6581-A997-4ED8-9F9A-160A43C59A13}" type="datetime1">
              <a:rPr lang="ru-RU" altLang="ru-RU">
                <a:solidFill>
                  <a:srgbClr val="000000"/>
                </a:solidFill>
              </a:rPr>
              <a:pPr/>
              <a:t>25.11.2013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E99BD-C2E2-4AA9-A955-A0322A5EF93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0884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A8C787-575C-4E67-89DB-DC87F0590DC1}" type="datetime1">
              <a:rPr lang="ru-RU" altLang="ru-RU">
                <a:solidFill>
                  <a:srgbClr val="000000"/>
                </a:solidFill>
              </a:rPr>
              <a:pPr/>
              <a:t>25.11.2013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E908C-DA1A-4205-A828-1D4EE641E29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4743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19459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19460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9461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9462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9463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9464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9465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9466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19467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9468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9469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9470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9471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9472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grpSp>
          <p:nvGrpSpPr>
            <p:cNvPr id="19473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19474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9475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9476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9477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19478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9479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9480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9481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19482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9483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9484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948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19486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9487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9488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9489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19490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9491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9492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19493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9494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9495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9496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9497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9498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9499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</p:grpSp>
      <p:sp>
        <p:nvSpPr>
          <p:cNvPr id="19500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19501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19502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32FD0B1-B86B-4A23-BB8E-57052DD25095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19503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9504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6594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3" grpId="0" autoUpdateAnimBg="0"/>
      <p:bldP spid="19504" grpId="0" build="p" autoUpdateAnimBg="0" advAuto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5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950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8DF6A-64E8-4477-8473-23609B5338B1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44807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57148-3BED-4259-BBA7-86BE2FAC7A0A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8696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5DB46-F3FB-41AF-9433-FCB975DE8FAB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8580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61955-2F31-489E-980F-C4221C532CEE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98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68FE2-B94F-4E59-8A2B-A9C70952099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36443"/>
      </p:ext>
    </p:extLst>
  </p:cSld>
  <p:clrMapOvr>
    <a:masterClrMapping/>
  </p:clrMapOvr>
  <p:transition spd="med">
    <p:randomBar dir="vert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79787-A027-475E-A581-D360B4B3CF73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5094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57FD2-6AE8-4389-B15A-8E24EAC55EF5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0938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9F0C7-5B08-4EB4-AAEF-8B3EB3CA801F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9098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0CE54-1FC8-4C59-ACB8-E7BE110BF7CF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0994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13E20-5FFC-41AA-BC66-05680F03E943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0661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805FA-3A24-4A4B-99EC-9E7F15E1CC0D}" type="slidenum">
              <a:rPr lang="ru-RU" altLang="ru-RU">
                <a:solidFill>
                  <a:srgbClr val="006699"/>
                </a:solidFill>
              </a:rPr>
              <a:pPr/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8698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2240D-4A34-4BDC-8F02-463D347521A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87229"/>
      </p:ext>
    </p:extLst>
  </p:cSld>
  <p:clrMapOvr>
    <a:masterClrMapping/>
  </p:clrMapOvr>
  <p:transition spd="med">
    <p:randomBar dir="vert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68FE2-B94F-4E59-8A2B-A9C70952099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12107"/>
      </p:ext>
    </p:extLst>
  </p:cSld>
  <p:clrMapOvr>
    <a:masterClrMapping/>
  </p:clrMapOvr>
  <p:transition spd="med">
    <p:randomBar dir="vert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D5A94-DD3B-4DC9-88D1-D02DD9DE928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73586"/>
      </p:ext>
    </p:extLst>
  </p:cSld>
  <p:clrMapOvr>
    <a:masterClrMapping/>
  </p:clrMapOvr>
  <p:transition spd="med">
    <p:randomBar dir="vert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6873C-7E3D-4829-91B9-63CB5B0DE39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831778"/>
      </p:ext>
    </p:extLst>
  </p:cSld>
  <p:clrMapOvr>
    <a:masterClrMapping/>
  </p:clrMapOvr>
  <p:transition spd="med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D5A94-DD3B-4DC9-88D1-D02DD9DE928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29240"/>
      </p:ext>
    </p:extLst>
  </p:cSld>
  <p:clrMapOvr>
    <a:masterClrMapping/>
  </p:clrMapOvr>
  <p:transition spd="med">
    <p:randomBar dir="vert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A1836-1769-40A2-AD21-CEE0DCDE76C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62482"/>
      </p:ext>
    </p:extLst>
  </p:cSld>
  <p:clrMapOvr>
    <a:masterClrMapping/>
  </p:clrMapOvr>
  <p:transition spd="med">
    <p:randomBar dir="vert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39EAF-041F-417D-BB77-2469C02D484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37355"/>
      </p:ext>
    </p:extLst>
  </p:cSld>
  <p:clrMapOvr>
    <a:masterClrMapping/>
  </p:clrMapOvr>
  <p:transition spd="med">
    <p:randomBar dir="vert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721F3-D7AA-41B9-AEA8-9CB64A30EBC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36601"/>
      </p:ext>
    </p:extLst>
  </p:cSld>
  <p:clrMapOvr>
    <a:masterClrMapping/>
  </p:clrMapOvr>
  <p:transition spd="med">
    <p:randomBar dir="vert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C9B6A-6AB0-41FF-A189-8DA80EC8DED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07935"/>
      </p:ext>
    </p:extLst>
  </p:cSld>
  <p:clrMapOvr>
    <a:masterClrMapping/>
  </p:clrMapOvr>
  <p:transition spd="med">
    <p:randomBar dir="vert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21983-0A5D-4D23-A515-954073C1C35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71696"/>
      </p:ext>
    </p:extLst>
  </p:cSld>
  <p:clrMapOvr>
    <a:masterClrMapping/>
  </p:clrMapOvr>
  <p:transition spd="med">
    <p:randomBar dir="vert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66760-78D3-423A-8338-0C061FAE9D9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22563"/>
      </p:ext>
    </p:extLst>
  </p:cSld>
  <p:clrMapOvr>
    <a:masterClrMapping/>
  </p:clrMapOvr>
  <p:transition spd="med">
    <p:randomBar dir="vert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437CF-DA55-48BA-9F71-03172FC4A3F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98761"/>
      </p:ext>
    </p:extLst>
  </p:cSld>
  <p:clrMapOvr>
    <a:masterClrMapping/>
  </p:clrMapOvr>
  <p:transition spd="med">
    <p:randomBar dir="vert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819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19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19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82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altLang="ru-RU">
              <a:solidFill>
                <a:srgbClr val="336699"/>
              </a:solidFill>
            </a:endParaRP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8195554F-77D0-4722-BE03-EE61C6802D47}" type="slidenum">
              <a:rPr lang="ru-RU" altLang="ru-RU">
                <a:solidFill>
                  <a:srgbClr val="336699"/>
                </a:solidFill>
              </a:rPr>
              <a:pPr/>
              <a:t>‹#›</a:t>
            </a:fld>
            <a:endParaRPr lang="ru-RU" altLang="ru-RU">
              <a:solidFill>
                <a:srgbClr val="336699"/>
              </a:solidFill>
            </a:endParaRPr>
          </a:p>
        </p:txBody>
      </p:sp>
      <p:sp>
        <p:nvSpPr>
          <p:cNvPr id="820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63882911"/>
      </p:ext>
    </p:extLst>
  </p:cSld>
  <p:clrMapOvr>
    <a:masterClrMapping/>
  </p:clrMapOvr>
  <p:transition spd="med">
    <p:randomBar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B69A6-1AE1-4435-9595-BB735F566014}" type="slidenum">
              <a:rPr lang="ru-RU" altLang="ru-RU">
                <a:solidFill>
                  <a:srgbClr val="336699"/>
                </a:solidFill>
              </a:rPr>
              <a:pPr/>
              <a:t>‹#›</a:t>
            </a:fld>
            <a:endParaRPr lang="ru-RU" alt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44791"/>
      </p:ext>
    </p:extLst>
  </p:cSld>
  <p:clrMapOvr>
    <a:masterClrMapping/>
  </p:clrMapOvr>
  <p:transition spd="med">
    <p:randomBar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F8B9E-93FF-4E9B-80E3-91B2484010B0}" type="slidenum">
              <a:rPr lang="ru-RU" altLang="ru-RU">
                <a:solidFill>
                  <a:srgbClr val="336699"/>
                </a:solidFill>
              </a:rPr>
              <a:pPr/>
              <a:t>‹#›</a:t>
            </a:fld>
            <a:endParaRPr lang="ru-RU" alt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10205"/>
      </p:ext>
    </p:extLst>
  </p:cSld>
  <p:clrMapOvr>
    <a:masterClrMapping/>
  </p:clrMapOvr>
  <p:transition spd="med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6873C-7E3D-4829-91B9-63CB5B0DE39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598675"/>
      </p:ext>
    </p:extLst>
  </p:cSld>
  <p:clrMapOvr>
    <a:masterClrMapping/>
  </p:clrMapOvr>
  <p:transition spd="med">
    <p:randomBar dir="vert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211E1-50AF-4F99-909A-12FEFD0E8614}" type="slidenum">
              <a:rPr lang="ru-RU" altLang="ru-RU">
                <a:solidFill>
                  <a:srgbClr val="336699"/>
                </a:solidFill>
              </a:rPr>
              <a:pPr/>
              <a:t>‹#›</a:t>
            </a:fld>
            <a:endParaRPr lang="ru-RU" alt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48985"/>
      </p:ext>
    </p:extLst>
  </p:cSld>
  <p:clrMapOvr>
    <a:masterClrMapping/>
  </p:clrMapOvr>
  <p:transition spd="med">
    <p:randomBar dir="vert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38D73-2EE6-48B6-A1F7-DA7ACF358FEF}" type="slidenum">
              <a:rPr lang="ru-RU" altLang="ru-RU">
                <a:solidFill>
                  <a:srgbClr val="336699"/>
                </a:solidFill>
              </a:rPr>
              <a:pPr/>
              <a:t>‹#›</a:t>
            </a:fld>
            <a:endParaRPr lang="ru-RU" alt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9455"/>
      </p:ext>
    </p:extLst>
  </p:cSld>
  <p:clrMapOvr>
    <a:masterClrMapping/>
  </p:clrMapOvr>
  <p:transition spd="med">
    <p:randomBar dir="vert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B27BC-DE4C-4D8D-AAD5-E22FE813C6CE}" type="slidenum">
              <a:rPr lang="ru-RU" altLang="ru-RU">
                <a:solidFill>
                  <a:srgbClr val="336699"/>
                </a:solidFill>
              </a:rPr>
              <a:pPr/>
              <a:t>‹#›</a:t>
            </a:fld>
            <a:endParaRPr lang="ru-RU" alt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97730"/>
      </p:ext>
    </p:extLst>
  </p:cSld>
  <p:clrMapOvr>
    <a:masterClrMapping/>
  </p:clrMapOvr>
  <p:transition spd="med">
    <p:randomBar dir="vert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AFB32-ECEB-4C90-B15C-48EEB8677A2B}" type="slidenum">
              <a:rPr lang="ru-RU" altLang="ru-RU">
                <a:solidFill>
                  <a:srgbClr val="336699"/>
                </a:solidFill>
              </a:rPr>
              <a:pPr/>
              <a:t>‹#›</a:t>
            </a:fld>
            <a:endParaRPr lang="ru-RU" alt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155715"/>
      </p:ext>
    </p:extLst>
  </p:cSld>
  <p:clrMapOvr>
    <a:masterClrMapping/>
  </p:clrMapOvr>
  <p:transition spd="med">
    <p:randomBar dir="vert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01369-EC66-4381-89E5-EEDC93EA55C0}" type="slidenum">
              <a:rPr lang="ru-RU" altLang="ru-RU">
                <a:solidFill>
                  <a:srgbClr val="336699"/>
                </a:solidFill>
              </a:rPr>
              <a:pPr/>
              <a:t>‹#›</a:t>
            </a:fld>
            <a:endParaRPr lang="ru-RU" alt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983814"/>
      </p:ext>
    </p:extLst>
  </p:cSld>
  <p:clrMapOvr>
    <a:masterClrMapping/>
  </p:clrMapOvr>
  <p:transition spd="med">
    <p:randomBar dir="vert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6380E-A9B0-4BC9-8EF1-75848D10A379}" type="slidenum">
              <a:rPr lang="ru-RU" altLang="ru-RU">
                <a:solidFill>
                  <a:srgbClr val="336699"/>
                </a:solidFill>
              </a:rPr>
              <a:pPr/>
              <a:t>‹#›</a:t>
            </a:fld>
            <a:endParaRPr lang="ru-RU" alt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91165"/>
      </p:ext>
    </p:extLst>
  </p:cSld>
  <p:clrMapOvr>
    <a:masterClrMapping/>
  </p:clrMapOvr>
  <p:transition spd="med">
    <p:randomBar dir="vert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45EB7-4BB7-4152-B05C-E9E5AB7A4E64}" type="slidenum">
              <a:rPr lang="ru-RU" altLang="ru-RU">
                <a:solidFill>
                  <a:srgbClr val="336699"/>
                </a:solidFill>
              </a:rPr>
              <a:pPr/>
              <a:t>‹#›</a:t>
            </a:fld>
            <a:endParaRPr lang="ru-RU" alt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83439"/>
      </p:ext>
    </p:extLst>
  </p:cSld>
  <p:clrMapOvr>
    <a:masterClrMapping/>
  </p:clrMapOvr>
  <p:transition spd="med">
    <p:randomBar dir="vert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8186C-579D-4ACD-87B8-AD632B6C0D96}" type="slidenum">
              <a:rPr lang="ru-RU" altLang="ru-RU">
                <a:solidFill>
                  <a:srgbClr val="336699"/>
                </a:solidFill>
              </a:rPr>
              <a:pPr/>
              <a:t>‹#›</a:t>
            </a:fld>
            <a:endParaRPr lang="ru-RU" alt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729486"/>
      </p:ext>
    </p:extLst>
  </p:cSld>
  <p:clrMapOvr>
    <a:masterClrMapping/>
  </p:clrMapOvr>
  <p:transition spd="med">
    <p:randomBar dir="vert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DC11630F-09F3-4170-8E29-49C1E5D72AC6}" type="slidenum">
              <a:rPr lang="ru-RU" altLang="ru-RU">
                <a:solidFill>
                  <a:srgbClr val="336699"/>
                </a:solidFill>
              </a:rPr>
              <a:pPr/>
              <a:t>‹#›</a:t>
            </a:fld>
            <a:endParaRPr lang="ru-RU" alt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87663"/>
      </p:ext>
    </p:extLst>
  </p:cSld>
  <p:clrMapOvr>
    <a:masterClrMapping/>
  </p:clrMapOvr>
  <p:transition spd="med">
    <p:randomBar dir="vert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B5C57496-5034-47F9-8838-71CE3A4151E0}" type="slidenum">
              <a:rPr lang="ru-RU" altLang="ru-RU">
                <a:solidFill>
                  <a:srgbClr val="336699"/>
                </a:solidFill>
              </a:rPr>
              <a:pPr/>
              <a:t>‹#›</a:t>
            </a:fld>
            <a:endParaRPr lang="ru-RU" alt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947069"/>
      </p:ext>
    </p:extLst>
  </p:cSld>
  <p:clrMapOvr>
    <a:masterClrMapping/>
  </p:clrMapOvr>
  <p:transition spd="med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A1836-1769-40A2-AD21-CEE0DCDE76C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544779"/>
      </p:ext>
    </p:extLst>
  </p:cSld>
  <p:clrMapOvr>
    <a:masterClrMapping/>
  </p:clrMapOvr>
  <p:transition spd="med">
    <p:randomBar dir="vert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38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8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F00BBD-0360-48F9-AB9D-E56A37A09F9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39127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1CE8F-6EFF-49EE-A82B-87E4E520B3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598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3CC30-EC1B-429C-996A-54DAF6A7C5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04320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2E355-3BD7-411C-9C58-FE8667FFBE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04513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010D6-D77F-4108-BCC2-5CE7793A7F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0285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CA485-9839-4ADD-A4BC-1EC4ED659A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4176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B9515-5D9C-4856-9C5F-BB9E909AEB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59272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426FA-BAB1-4CF8-B575-12967A36E5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2949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30864-467B-4822-AD6A-CBE80434A1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1632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088FB-7F59-48C0-B9D8-53E91E8934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70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39EAF-041F-417D-BB77-2469C02D484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706466"/>
      </p:ext>
    </p:extLst>
  </p:cSld>
  <p:clrMapOvr>
    <a:masterClrMapping/>
  </p:clrMapOvr>
  <p:transition spd="med">
    <p:randomBar dir="vert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CBDB6-8AC5-4B23-A8B4-62B3A8C2FC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43708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0C1C4-4D0E-4C25-B8D1-6961DDC1FC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94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721F3-D7AA-41B9-AEA8-9CB64A30EBC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40068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5C5D4-47A0-42C5-A76F-01C89B2AF4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5374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C9B6A-6AB0-41FF-A189-8DA80EC8DED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833588"/>
      </p:ext>
    </p:extLst>
  </p:cSld>
  <p:clrMapOvr>
    <a:masterClrMapping/>
  </p:clrMapOvr>
  <p:transition spd="med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21983-0A5D-4D23-A515-954073C1C35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77359"/>
      </p:ext>
    </p:extLst>
  </p:cSld>
  <p:clrMapOvr>
    <a:masterClrMapping/>
  </p:clrMapOvr>
  <p:transition spd="med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66760-78D3-423A-8338-0C061FAE9D9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58646"/>
      </p:ext>
    </p:extLst>
  </p:cSld>
  <p:clrMapOvr>
    <a:masterClrMapping/>
  </p:clrMapOvr>
  <p:transition spd="med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437CF-DA55-48BA-9F71-03172FC4A3F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24354"/>
      </p:ext>
    </p:extLst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2D6D-B17E-4F7D-BF54-C926790FE1AC}" type="datetimeFigureOut">
              <a:rPr lang="ru-RU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25.11.2013</a:t>
            </a:fld>
            <a:endParaRPr lang="ru-RU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C9759-1941-46EE-AC8D-96448257A60D}" type="slidenum">
              <a:rPr lang="ru-RU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366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F6212-8289-49EE-A797-8CB4A86BC651}" type="datetimeFigureOut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25.11.2013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DA252-7952-4A64-8E06-DC6BCD54AA20}" type="slidenum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1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3546F-AD67-4982-A313-45F0E86714CC}" type="datetimeFigureOut">
              <a:rPr lang="ru-RU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25.11.2013</a:t>
            </a:fld>
            <a:endParaRPr lang="ru-RU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5CB18-868D-40DE-AF57-B8C27EE7F3E7}" type="slidenum">
              <a:rPr lang="ru-RU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84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53A82-CE7C-40FC-9C9A-041277CA15D8}" type="datetimeFigureOut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25.11.2013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87A53-4266-4740-9970-494B2605A9BB}" type="slidenum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77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98A58-1ED6-426D-8A85-9EBEFC73E89E}" type="datetimeFigureOut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25.11.2013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97107-F62D-4DB9-B7D9-FC7959EBEEFA}" type="slidenum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99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5C401-FBCA-4E0B-B550-F24D5654FC21}" type="datetimeFigureOut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25.11.2013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F8A2C-E568-4122-8CA8-28134F1B78AE}" type="slidenum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6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48221-EC4D-4D30-99CD-680208B7BB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2774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25522-359E-49F8-93AC-29B34DFAFF00}" type="datetimeFigureOut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25.11.2013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A8EF6-5433-42AE-99B4-4E0D8880A1E7}" type="slidenum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872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04056-5D88-4D52-8E07-8D96B25FDB28}" type="datetimeFigureOut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25.11.2013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383BE-55CA-4198-AF4F-B0729EE362C5}" type="slidenum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45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9C43E-42DE-4771-AF0B-F18585EF5617}" type="datetimeFigureOut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25.11.2013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6A05F-8279-4215-9E57-15427A9609D9}" type="slidenum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626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38F32-FE21-40BC-BBCC-AEE0348118BF}" type="datetimeFigureOut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25.11.2013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26CFB-8FBC-46B6-B313-58D161EA5A73}" type="slidenum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080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B3246-158A-45AD-BEA1-1D08462B6731}" type="datetimeFigureOut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25.11.2013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83B5B-3301-412D-A35D-73155BC7F9B0}" type="slidenum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3591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89B7A02-4EEC-4AC0-8B47-162FE31498B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9456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7F3F1-2BFB-4D2D-94CF-7035889CA64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914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137F4-355D-4A7B-920F-D33A3BCCB1E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7277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24082-C56E-407F-8F91-F1B603F0584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8924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12727-BB7D-4D74-81AA-20A9EE0D1A0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9212C-9ECA-4F5B-99D0-08579E1BB4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31791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BF65A-41F5-4F7F-954B-20599B3A0CC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711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F8DA5-ACF3-465F-B3E8-80EECA8519A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8278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87B0D-0C96-435F-BABA-615023D9AB9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511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20113-21E5-4042-A86D-ED3E4BAC1A31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062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6E7D0-663A-4A2C-A2EE-19BC38BC68B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0461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C79EB-D6FF-4266-860F-483B23CE0F4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099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3.5.12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0AC31B8-95F0-42DB-991B-345F537074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37232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3.5.12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68E7D46-E7CE-405D-9CF8-770CAD0F65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2811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3.5.12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EAB440-6A32-4BB7-8B31-A606FEFBC7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71293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3.5.12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1EEE189-A35C-44B2-A4A0-CD5398934E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4280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A7B27-93F2-4B76-8825-72E3A99C21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48466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3.5.12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7D65244-07D8-4661-A566-0CCA99BC35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24839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3.5.12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253D7DA-30FA-4CE7-9421-29841A9014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47480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3.5.12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D4BEE86-FCE0-40BC-92CB-7C29FEE668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28930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3.5.12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300F658-F1EB-434A-9E79-488C2730AC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32054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3.5.12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BF2D08A-BE2C-4E6D-A571-10007A0344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40773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3.5.12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2D82544-2F5E-4912-BB58-DE9D95DE5A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18490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3.5.12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A2956F4-2F45-4E51-8FA0-F8012A2CC6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34686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2D6D-B17E-4F7D-BF54-C926790FE1AC}" type="datetimeFigureOut">
              <a:rPr lang="ru-RU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25.11.2013</a:t>
            </a:fld>
            <a:endParaRPr lang="ru-RU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C9759-1941-46EE-AC8D-96448257A60D}" type="slidenum">
              <a:rPr lang="ru-RU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82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F6212-8289-49EE-A797-8CB4A86BC651}" type="datetimeFigureOut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25.11.2013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DA252-7952-4A64-8E06-DC6BCD54AA20}" type="slidenum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452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3546F-AD67-4982-A313-45F0E86714CC}" type="datetimeFigureOut">
              <a:rPr lang="ru-RU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25.11.2013</a:t>
            </a:fld>
            <a:endParaRPr lang="ru-RU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5CB18-868D-40DE-AF57-B8C27EE7F3E7}" type="slidenum">
              <a:rPr lang="ru-RU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469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B5AAC-F047-4FA1-AD6D-BEF5ED52C1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58762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53A82-CE7C-40FC-9C9A-041277CA15D8}" type="datetimeFigureOut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25.11.2013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87A53-4266-4740-9970-494B2605A9BB}" type="slidenum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00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98A58-1ED6-426D-8A85-9EBEFC73E89E}" type="datetimeFigureOut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25.11.2013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97107-F62D-4DB9-B7D9-FC7959EBEEFA}" type="slidenum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070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5C401-FBCA-4E0B-B550-F24D5654FC21}" type="datetimeFigureOut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25.11.2013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F8A2C-E568-4122-8CA8-28134F1B78AE}" type="slidenum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41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25522-359E-49F8-93AC-29B34DFAFF00}" type="datetimeFigureOut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25.11.2013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A8EF6-5433-42AE-99B4-4E0D8880A1E7}" type="slidenum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911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04056-5D88-4D52-8E07-8D96B25FDB28}" type="datetimeFigureOut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25.11.2013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383BE-55CA-4198-AF4F-B0729EE362C5}" type="slidenum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917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9C43E-42DE-4771-AF0B-F18585EF5617}" type="datetimeFigureOut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25.11.2013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6A05F-8279-4215-9E57-15427A9609D9}" type="slidenum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969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38F32-FE21-40BC-BBCC-AEE0348118BF}" type="datetimeFigureOut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25.11.2013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26CFB-8FBC-46B6-B313-58D161EA5A73}" type="slidenum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067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B3246-158A-45AD-BEA1-1D08462B6731}" type="datetimeFigureOut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25.11.2013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83B5B-3301-412D-A35D-73155BC7F9B0}" type="slidenum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990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39D69-0A41-4ED0-A575-E4CC8B2889E6}" type="datetime1">
              <a:rPr lang="ru-RU" altLang="ru-RU">
                <a:solidFill>
                  <a:srgbClr val="000000"/>
                </a:solidFill>
              </a:rPr>
              <a:pPr/>
              <a:t>25.11.2013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26C35-1407-4376-961E-05B01E47E00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613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D1CA92-27AB-4BF4-A93A-322162109226}" type="datetime1">
              <a:rPr lang="ru-RU" altLang="ru-RU">
                <a:solidFill>
                  <a:srgbClr val="000000"/>
                </a:solidFill>
              </a:rPr>
              <a:pPr/>
              <a:t>25.11.2013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538C3-40D1-4807-8B33-A622F82093A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1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2E892-F625-432C-839F-BD86812656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53395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103916-B105-45C6-8484-1393903798B5}" type="datetime1">
              <a:rPr lang="ru-RU" altLang="ru-RU">
                <a:solidFill>
                  <a:srgbClr val="000000"/>
                </a:solidFill>
              </a:rPr>
              <a:pPr/>
              <a:t>25.11.2013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054C7-2A2E-4A48-A570-B2CEC006412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105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E6D257-2BE4-4BB4-8992-3E697FD185CA}" type="datetime1">
              <a:rPr lang="ru-RU" altLang="ru-RU">
                <a:solidFill>
                  <a:srgbClr val="000000"/>
                </a:solidFill>
              </a:rPr>
              <a:pPr/>
              <a:t>25.11.2013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A9E24-AE04-4154-87CA-27EDE08BCFC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744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5DFDF4-8FB9-4D70-B380-E034F20D1E90}" type="datetime1">
              <a:rPr lang="ru-RU" altLang="ru-RU">
                <a:solidFill>
                  <a:srgbClr val="000000"/>
                </a:solidFill>
              </a:rPr>
              <a:pPr/>
              <a:t>25.11.2013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7931D-F661-498A-8B14-AA1C4F2F482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897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B90562-3600-4EDB-8572-F6F8D7C28A29}" type="datetime1">
              <a:rPr lang="ru-RU" altLang="ru-RU">
                <a:solidFill>
                  <a:srgbClr val="000000"/>
                </a:solidFill>
              </a:rPr>
              <a:pPr/>
              <a:t>25.11.2013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F0E79-5589-4A3F-97B3-CFB31A8837E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709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05CF6C-F1EB-4894-9ADD-F1A59CA4AD5A}" type="datetime1">
              <a:rPr lang="ru-RU" altLang="ru-RU">
                <a:solidFill>
                  <a:srgbClr val="000000"/>
                </a:solidFill>
              </a:rPr>
              <a:pPr/>
              <a:t>25.11.2013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93279-CD73-4175-8BE4-8897128E34C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6609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1EE02B-5DE4-448A-A67F-E679AFA358CB}" type="datetime1">
              <a:rPr lang="ru-RU" altLang="ru-RU">
                <a:solidFill>
                  <a:srgbClr val="000000"/>
                </a:solidFill>
              </a:rPr>
              <a:pPr/>
              <a:t>25.11.2013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2CA98-8CF2-4F64-8168-6DC4E02378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0725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8CE29A-C7BC-4876-8FED-49E60E0096CF}" type="datetime1">
              <a:rPr lang="ru-RU" altLang="ru-RU">
                <a:solidFill>
                  <a:srgbClr val="000000"/>
                </a:solidFill>
              </a:rPr>
              <a:pPr/>
              <a:t>25.11.2013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ACBC1-DF55-4A35-AE3A-1A2CBB9701B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8484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5C6581-A997-4ED8-9F9A-160A43C59A13}" type="datetime1">
              <a:rPr lang="ru-RU" altLang="ru-RU">
                <a:solidFill>
                  <a:srgbClr val="000000"/>
                </a:solidFill>
              </a:rPr>
              <a:pPr/>
              <a:t>25.11.2013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E99BD-C2E2-4AA9-A955-A0322A5EF93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328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A8C787-575C-4E67-89DB-DC87F0590DC1}" type="datetime1">
              <a:rPr lang="ru-RU" altLang="ru-RU">
                <a:solidFill>
                  <a:srgbClr val="000000"/>
                </a:solidFill>
              </a:rPr>
              <a:pPr/>
              <a:t>25.11.2013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E908C-DA1A-4205-A828-1D4EE641E29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970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3.5.12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DE3B773-340D-489A-8BFA-F10593892B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95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8A9DB-138A-4D31-99B1-1441B0DFBF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34457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3.5.12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DE9ADA-8832-4D17-8A5E-E4A64E7B67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99714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3.5.12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E0CB7C-ECBE-42D9-8FD8-22164172AC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07013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3.5.12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DAB2AC-ABDF-4FF0-92AB-9EE93A3FAA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76680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3.5.12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0979892-B79B-4A63-8429-1F143E357A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20296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3.5.12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E6FF5D-8B24-4A04-8FD1-8E66373898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25336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3.5.12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37DBEF-5F49-4527-BE44-B65562FFB4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0095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3.5.12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1B37152-7190-47A0-9269-2A0CE4907E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4372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3.5.12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4958D1E-EDFB-43D3-AF6D-00D6888C1A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21052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3.5.12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CFE5361-784A-487B-8E38-106D0A9520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56234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3.5.12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7EA6A8-1BB9-4A85-94FD-72946FA00A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423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32976-53C5-4409-A0B4-6C99E18383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29233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89B7A02-4EEC-4AC0-8B47-162FE31498B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911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7F3F1-2BFB-4D2D-94CF-7035889CA64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138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137F4-355D-4A7B-920F-D33A3BCCB1E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8983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24082-C56E-407F-8F91-F1B603F0584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409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12727-BB7D-4D74-81AA-20A9EE0D1A0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3396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BF65A-41F5-4F7F-954B-20599B3A0CC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118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F8DA5-ACF3-465F-B3E8-80EECA8519A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2648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87B0D-0C96-435F-BABA-615023D9AB9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494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20113-21E5-4042-A86D-ED3E4BAC1A31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226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6E7D0-663A-4A2C-A2EE-19BC38BC68B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8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E91A6A9-C4B8-401E-AC8E-1764D17491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35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36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37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38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39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0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1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2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3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4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5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6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8435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grpSp>
          <p:nvGrpSpPr>
            <p:cNvPr id="18436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8437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8438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8439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18440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grpSp>
          <p:nvGrpSpPr>
            <p:cNvPr id="18441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844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844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844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844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844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1844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844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006699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44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006699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45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006699"/>
                    </a:solidFill>
                    <a:latin typeface="Verdana" pitchFamily="34" charset="0"/>
                  </a:endParaRPr>
                </a:p>
              </p:txBody>
            </p:sp>
          </p:grpSp>
        </p:grpSp>
        <p:grpSp>
          <p:nvGrpSpPr>
            <p:cNvPr id="18451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8452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8453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8454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8455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84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84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84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8459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8460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8461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8462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1846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846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846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846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846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846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846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847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847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847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847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847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847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847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</p:grpSp>
      <p:sp>
        <p:nvSpPr>
          <p:cNvPr id="18477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847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8479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 smtClean="0">
              <a:solidFill>
                <a:srgbClr val="006699"/>
              </a:solidFill>
              <a:latin typeface="Verdana" pitchFamily="34" charset="0"/>
            </a:endParaRPr>
          </a:p>
        </p:txBody>
      </p:sp>
      <p:sp>
        <p:nvSpPr>
          <p:cNvPr id="18480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 smtClean="0">
              <a:solidFill>
                <a:srgbClr val="006699"/>
              </a:solidFill>
              <a:latin typeface="Verdana" pitchFamily="34" charset="0"/>
            </a:endParaRPr>
          </a:p>
        </p:txBody>
      </p:sp>
      <p:sp>
        <p:nvSpPr>
          <p:cNvPr id="18481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37C496-6107-4C24-94DF-7EAD05B57453}" type="slidenum">
              <a:rPr lang="ru-RU" altLang="ru-RU" smtClean="0">
                <a:solidFill>
                  <a:srgbClr val="006699"/>
                </a:solidFill>
                <a:latin typeface="Verdana" pitchFamily="34" charset="0"/>
              </a:rPr>
              <a:pPr/>
              <a:t>‹#›</a:t>
            </a:fld>
            <a:endParaRPr lang="ru-RU" altLang="ru-RU" smtClean="0">
              <a:solidFill>
                <a:srgbClr val="00669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25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66ACCDB2-1406-4D68-BC74-D056F8341C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7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7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3277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3278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27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6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7562DE2B-FDD4-4E30-B31D-F045771923FA}" type="datetime1">
              <a:rPr lang="ru-RU" altLang="ru-RU">
                <a:solidFill>
                  <a:srgbClr val="000000"/>
                </a:solidFill>
              </a:rPr>
              <a:pPr/>
              <a:t>25.11.2013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14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26ED94-CDE2-445F-B444-0006C45C5DC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2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8435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grpSp>
          <p:nvGrpSpPr>
            <p:cNvPr id="18436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8437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8438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8439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18440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grpSp>
          <p:nvGrpSpPr>
            <p:cNvPr id="18441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844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844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844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844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844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1844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844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006699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44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006699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45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006699"/>
                    </a:solidFill>
                    <a:latin typeface="Verdana" pitchFamily="34" charset="0"/>
                  </a:endParaRPr>
                </a:p>
              </p:txBody>
            </p:sp>
          </p:grpSp>
        </p:grpSp>
        <p:grpSp>
          <p:nvGrpSpPr>
            <p:cNvPr id="18451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8452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8453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8454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8455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84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84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84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8459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8460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8461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18462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1846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846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846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846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846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846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846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847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847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847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847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847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847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  <p:sp>
          <p:nvSpPr>
            <p:cNvPr id="1847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006699"/>
                </a:solidFill>
                <a:latin typeface="Verdana" pitchFamily="34" charset="0"/>
              </a:endParaRPr>
            </a:p>
          </p:txBody>
        </p:sp>
      </p:grpSp>
      <p:sp>
        <p:nvSpPr>
          <p:cNvPr id="18477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847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8479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 smtClean="0">
              <a:solidFill>
                <a:srgbClr val="006699"/>
              </a:solidFill>
              <a:latin typeface="Verdana" pitchFamily="34" charset="0"/>
            </a:endParaRPr>
          </a:p>
        </p:txBody>
      </p:sp>
      <p:sp>
        <p:nvSpPr>
          <p:cNvPr id="18480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 smtClean="0">
              <a:solidFill>
                <a:srgbClr val="006699"/>
              </a:solidFill>
              <a:latin typeface="Verdana" pitchFamily="34" charset="0"/>
            </a:endParaRPr>
          </a:p>
        </p:txBody>
      </p:sp>
      <p:sp>
        <p:nvSpPr>
          <p:cNvPr id="18481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37C496-6107-4C24-94DF-7EAD05B57453}" type="slidenum">
              <a:rPr lang="ru-RU" altLang="ru-RU" smtClean="0">
                <a:solidFill>
                  <a:srgbClr val="006699"/>
                </a:solidFill>
                <a:latin typeface="Verdana" pitchFamily="34" charset="0"/>
              </a:rPr>
              <a:pPr/>
              <a:t>‹#›</a:t>
            </a:fld>
            <a:endParaRPr lang="ru-RU" altLang="ru-RU" smtClean="0">
              <a:solidFill>
                <a:srgbClr val="00669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11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AFCF1A-7010-4D11-AE82-76C7D740C4C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26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ransition spd="med"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7171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7172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3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17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717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17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FAF38114-7D5E-4B56-8217-286E3C30AFDA}" type="slidenum">
              <a:rPr lang="ru-RU" altLang="ru-RU">
                <a:solidFill>
                  <a:srgbClr val="336699"/>
                </a:solidFill>
              </a:rPr>
              <a:pPr/>
              <a:t>‹#›</a:t>
            </a:fld>
            <a:endParaRPr lang="ru-RU" altLang="ru-RU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293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</p:sldLayoutIdLst>
  <p:transition spd="med">
    <p:randomBar dir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66ACCDB2-1406-4D68-BC74-D056F8341C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7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7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3277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3278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27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11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AFCF1A-7010-4D11-AE82-76C7D740C4C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89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med"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E6C897-D2CB-4550-ADA3-509916065FC5}" type="datetimeFigureOut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25.11.2013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8FAAD1-7A7A-4500-AE15-677A45D4C601}" type="slidenum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941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A6D0DE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A6D0DE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9E1F3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7AB8353-BD21-4C62-865F-3F3B4E92C3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685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mtClean="0">
                <a:cs typeface="Arial Unicode MS"/>
              </a:rPr>
              <a:t>3.5.12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srgbClr val="000000"/>
              </a:solidFill>
              <a:cs typeface="Arial Unicode M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41C7420E-07D0-4B68-9C4A-24EA730CD69F}" type="slidenum">
              <a:rPr lang="ru-RU" altLang="ru-RU" smtClean="0">
                <a:cs typeface="Arial Unicode MS"/>
              </a:rPr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‹#›</a:t>
            </a:fld>
            <a:endParaRPr lang="ru-RU" altLang="ru-RU" smtClean="0">
              <a:cs typeface="Arial Unicode MS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43035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cs typeface="Arial Unicode MS" charset="0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cs typeface="Arial Unicode MS" charset="0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cs typeface="Arial Unicode MS" charset="0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cs typeface="Arial Unicode MS" charset="0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cs typeface="Arial Unicode MS" charset="0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cs typeface="Arial Unicode MS" charset="0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cs typeface="Arial Unicode MS" charset="0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cs typeface="Arial Unicode MS" charset="0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E6C897-D2CB-4550-ADA3-509916065FC5}" type="datetimeFigureOut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25.11.2013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8FAAD1-7A7A-4500-AE15-677A45D4C601}" type="slidenum">
              <a:rPr lang="ru-RU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662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A6D0DE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A6D0DE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9E1F3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7562DE2B-FDD4-4E30-B31D-F045771923FA}" type="datetime1">
              <a:rPr lang="ru-RU" altLang="ru-RU">
                <a:solidFill>
                  <a:srgbClr val="000000"/>
                </a:solidFill>
              </a:rPr>
              <a:pPr/>
              <a:t>25.11.2013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14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26ED94-CDE2-445F-B444-0006C45C5DC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2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0"/>
            <a:r>
              <a:rPr lang="en-GB" altLang="ru-RU" smtClean="0"/>
              <a:t>Девятый уровень структурыОбразец текста</a:t>
            </a:r>
          </a:p>
          <a:p>
            <a:pPr lvl="1"/>
            <a:r>
              <a:rPr lang="en-GB" altLang="ru-RU" smtClean="0"/>
              <a:t>Второй уровень</a:t>
            </a:r>
          </a:p>
          <a:p>
            <a:pPr lvl="2"/>
            <a:r>
              <a:rPr lang="en-GB" altLang="ru-RU" smtClean="0"/>
              <a:t>Третий уровень</a:t>
            </a:r>
          </a:p>
          <a:p>
            <a:pPr lvl="3"/>
            <a:r>
              <a:rPr lang="en-GB" altLang="ru-RU" smtClean="0"/>
              <a:t>Четвертый уровень</a:t>
            </a:r>
          </a:p>
          <a:p>
            <a:pPr lvl="4"/>
            <a:r>
              <a:rPr lang="en-GB" altLang="ru-RU" smtClean="0"/>
              <a:t>Пятый уровень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mtClean="0">
                <a:cs typeface="Arial Unicode MS"/>
              </a:rPr>
              <a:t>3.5.12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srgbClr val="000000"/>
              </a:solidFill>
              <a:cs typeface="Arial Unicode M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FD018605-B408-43CB-88CB-6DA50C5511A5}" type="slidenum">
              <a:rPr lang="ru-RU" altLang="ru-RU" smtClean="0">
                <a:cs typeface="Arial Unicode MS"/>
              </a:rPr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‹#›</a:t>
            </a:fld>
            <a:endParaRPr lang="ru-RU" altLang="ru-RU" smtClean="0"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97172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cs typeface="Arial Unicode MS" charset="0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cs typeface="Arial Unicode MS" charset="0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cs typeface="Arial Unicode MS" charset="0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cs typeface="Arial Unicode MS" charset="0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cs typeface="Arial Unicode MS" charset="0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cs typeface="Arial Unicode MS" charset="0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cs typeface="Arial Unicode MS" charset="0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cs typeface="Arial Unicode MS" charset="0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7AB8353-BD21-4C62-865F-3F3B4E92C3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949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14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7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7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7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electrik.info/" TargetMode="External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i="1" smtClean="0"/>
              <a:t>Повторение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148" name="Picture 4" descr="сканирование0004 - коп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733550"/>
            <a:ext cx="5256213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сканирование0004 - коп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382713"/>
            <a:ext cx="6264275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сканирование00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24013"/>
            <a:ext cx="7129463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476250"/>
            <a:ext cx="8569325" cy="5391150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Сформулируйте </a:t>
            </a:r>
            <a:r>
              <a:rPr lang="ru-RU" altLang="ru-RU" dirty="0" smtClean="0"/>
              <a:t>закон сохранения заряда</a:t>
            </a:r>
            <a:r>
              <a:rPr lang="ru-RU" altLang="ru-RU" dirty="0" smtClean="0"/>
              <a:t>.</a:t>
            </a:r>
          </a:p>
          <a:p>
            <a:pPr marL="0" indent="0" eaLnBrk="1" hangingPunct="1">
              <a:buNone/>
            </a:pPr>
            <a:endParaRPr lang="ru-RU" altLang="ru-RU" dirty="0" smtClean="0"/>
          </a:p>
          <a:p>
            <a:pPr algn="just" eaLnBrk="1" hangingPunct="1"/>
            <a:r>
              <a:rPr lang="ru-RU" altLang="ru-RU" sz="2000" dirty="0" smtClean="0"/>
              <a:t>Газета </a:t>
            </a:r>
            <a:r>
              <a:rPr lang="ru-RU" altLang="ru-RU" sz="2000" dirty="0" smtClean="0"/>
              <a:t>«Известия» 22 марта 1969 года поместила следующий репортаж « …В Швеции  сейчас наблюдается любопытное явление… Здороваешься за руку   , и вдруг тебя  бьет ток , взялся за какой-то металлический предмет – опять удар. В чем дело? В Скандинавии  воздух  сейчас настолько  сух , что статическое электричество не уходит из организма, а накапливается в нем в больших количествах. От сверхмерной </a:t>
            </a:r>
            <a:r>
              <a:rPr lang="ru-RU" altLang="ru-RU" sz="2000" dirty="0" smtClean="0"/>
              <a:t>наэлектризованности  </a:t>
            </a:r>
            <a:r>
              <a:rPr lang="ru-RU" altLang="ru-RU" sz="2000" dirty="0" smtClean="0"/>
              <a:t>люди становятся более раздражительными и </a:t>
            </a:r>
            <a:r>
              <a:rPr lang="ru-RU" altLang="ru-RU" sz="2000" dirty="0" smtClean="0"/>
              <a:t>повышено </a:t>
            </a:r>
            <a:r>
              <a:rPr lang="ru-RU" altLang="ru-RU" sz="2000" dirty="0" smtClean="0"/>
              <a:t>возбудимыми». </a:t>
            </a:r>
            <a:r>
              <a:rPr lang="ru-RU" altLang="ru-RU" sz="2000" b="1" i="1" dirty="0" smtClean="0"/>
              <a:t>Насколько с точки зрения физики обоснованы выводы авторов?</a:t>
            </a:r>
          </a:p>
        </p:txBody>
      </p:sp>
    </p:spTree>
    <p:extLst>
      <p:ext uri="{BB962C8B-B14F-4D97-AF65-F5344CB8AC3E}">
        <p14:creationId xmlns:p14="http://schemas.microsoft.com/office/powerpoint/2010/main" val="343801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64704"/>
            <a:ext cx="756084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Положительно действует на организм так называемый статический душ, а органы дыхания лечат с помощью специальных </a:t>
            </a:r>
            <a:r>
              <a:rPr lang="ru-RU" sz="2800" b="1" dirty="0" err="1" smtClean="0"/>
              <a:t>электроаэрозолей</a:t>
            </a:r>
            <a:r>
              <a:rPr lang="ru-RU" sz="2800" b="1" dirty="0" smtClean="0"/>
              <a:t>.</a:t>
            </a:r>
          </a:p>
          <a:p>
            <a:pPr algn="just"/>
            <a:r>
              <a:rPr lang="ru-RU" sz="2800" b="1" dirty="0" smtClean="0"/>
              <a:t>Чтобы очистить воздух от пыли, сажи, кислотных и щелочных паров, прибегают к электростатическим фильтрам. </a:t>
            </a:r>
            <a:br>
              <a:rPr lang="ru-RU" sz="2800" b="1" dirty="0" smtClean="0"/>
            </a:br>
            <a:r>
              <a:rPr lang="ru-RU" sz="2800" b="1" dirty="0" smtClean="0"/>
              <a:t>Рыба будет коптиться быстрее, если ее поместить в специальную </a:t>
            </a:r>
            <a:r>
              <a:rPr lang="ru-RU" sz="2800" b="1" dirty="0" err="1" smtClean="0"/>
              <a:t>электрокамеру</a:t>
            </a:r>
            <a:r>
              <a:rPr lang="ru-RU" sz="2800" b="1" dirty="0" smtClean="0"/>
              <a:t>, где конвейер с продуктом заряжен положительно, а электроды — отрицательно.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30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36" name="Object 12"/>
          <p:cNvGraphicFramePr>
            <a:graphicFrameLocks noChangeAspect="1"/>
          </p:cNvGraphicFramePr>
          <p:nvPr/>
        </p:nvGraphicFramePr>
        <p:xfrm>
          <a:off x="4932363" y="3068638"/>
          <a:ext cx="1560512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CorelDRAW" r:id="rId3" imgW="2834281" imgH="2841188" progId="CorelDRAW.Graphic.12">
                  <p:embed/>
                </p:oleObj>
              </mc:Choice>
              <mc:Fallback>
                <p:oleObj name="CorelDRAW" r:id="rId3" imgW="2834281" imgH="2841188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068638"/>
                        <a:ext cx="1560512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5" name="Object 11"/>
          <p:cNvGraphicFramePr>
            <a:graphicFrameLocks noChangeAspect="1"/>
          </p:cNvGraphicFramePr>
          <p:nvPr/>
        </p:nvGraphicFramePr>
        <p:xfrm>
          <a:off x="1763713" y="3068638"/>
          <a:ext cx="1560512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name="CorelDRAW" r:id="rId5" imgW="2834281" imgH="2841188" progId="CorelDRAW.Graphic.12">
                  <p:embed/>
                </p:oleObj>
              </mc:Choice>
              <mc:Fallback>
                <p:oleObj name="CorelDRAW" r:id="rId5" imgW="2834281" imgH="2841188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068638"/>
                        <a:ext cx="1560512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600">
                <a:solidFill>
                  <a:schemeClr val="bg1"/>
                </a:solidFill>
                <a:latin typeface="Monotype Corsiva" pitchFamily="66" charset="0"/>
              </a:rPr>
              <a:t>Причины электризации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b="1">
                <a:solidFill>
                  <a:srgbClr val="FF0000"/>
                </a:solidFill>
                <a:latin typeface="Monotype Corsiva" pitchFamily="66" charset="0"/>
              </a:rPr>
              <a:t>При электризации одни вещества отдают электроны, а другие  их присоединяют.</a:t>
            </a:r>
          </a:p>
          <a:p>
            <a:endParaRPr lang="ru-RU" altLang="ru-RU" b="1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altLang="ru-RU"/>
          </a:p>
          <a:p>
            <a:endParaRPr lang="ru-RU" altLang="ru-RU"/>
          </a:p>
          <a:p>
            <a:endParaRPr lang="ru-RU" altLang="ru-RU" b="1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altLang="ru-RU" b="1">
                <a:solidFill>
                  <a:srgbClr val="FF0000"/>
                </a:solidFill>
                <a:latin typeface="Monotype Corsiva" pitchFamily="66" charset="0"/>
              </a:rPr>
              <a:t>Различие энергии связи электрона с атомом в различных веществах.</a:t>
            </a:r>
          </a:p>
        </p:txBody>
      </p:sp>
      <p:sp>
        <p:nvSpPr>
          <p:cNvPr id="77833" name="WordArt 9"/>
          <p:cNvSpPr>
            <a:spLocks noChangeArrowheads="1" noChangeShapeType="1" noTextEdit="1"/>
          </p:cNvSpPr>
          <p:nvPr/>
        </p:nvSpPr>
        <p:spPr bwMode="auto">
          <a:xfrm>
            <a:off x="2411413" y="3500438"/>
            <a:ext cx="503237" cy="6207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77834" name="WordArt 10"/>
          <p:cNvSpPr>
            <a:spLocks noChangeArrowheads="1" noChangeShapeType="1" noTextEdit="1"/>
          </p:cNvSpPr>
          <p:nvPr/>
        </p:nvSpPr>
        <p:spPr bwMode="auto">
          <a:xfrm>
            <a:off x="5435600" y="3789363"/>
            <a:ext cx="503238" cy="714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-</a:t>
            </a:r>
          </a:p>
        </p:txBody>
      </p:sp>
      <p:graphicFrame>
        <p:nvGraphicFramePr>
          <p:cNvPr id="77838" name="Object 14"/>
          <p:cNvGraphicFramePr>
            <a:graphicFrameLocks noChangeAspect="1"/>
          </p:cNvGraphicFramePr>
          <p:nvPr/>
        </p:nvGraphicFramePr>
        <p:xfrm>
          <a:off x="1331913" y="2847975"/>
          <a:ext cx="309562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CorelDRAW" r:id="rId6" imgW="9619847" imgH="2948838" progId="CorelDRAW.Graphic.12">
                  <p:embed/>
                </p:oleObj>
              </mc:Choice>
              <mc:Fallback>
                <p:oleObj name="CorelDRAW" r:id="rId6" imgW="9619847" imgH="2948838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847975"/>
                        <a:ext cx="3095625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9" name="Object 15"/>
          <p:cNvGraphicFramePr>
            <a:graphicFrameLocks noChangeAspect="1"/>
          </p:cNvGraphicFramePr>
          <p:nvPr/>
        </p:nvGraphicFramePr>
        <p:xfrm>
          <a:off x="5867400" y="2924175"/>
          <a:ext cx="309562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CorelDRAW" r:id="rId8" imgW="9619847" imgH="2948838" progId="CorelDRAW.Graphic.12">
                  <p:embed/>
                </p:oleObj>
              </mc:Choice>
              <mc:Fallback>
                <p:oleObj name="CorelDRAW" r:id="rId8" imgW="9619847" imgH="2948838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924175"/>
                        <a:ext cx="3095625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4869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3" grpId="0" animBg="1"/>
      <p:bldP spid="778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676400"/>
            <a:ext cx="78835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30798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>
                <a:solidFill>
                  <a:srgbClr val="E4FB09"/>
                </a:solidFill>
              </a:rPr>
              <a:t>Рекомендации по избавлению от статического электричества:</a:t>
            </a:r>
          </a:p>
        </p:txBody>
      </p:sp>
      <p:sp>
        <p:nvSpPr>
          <p:cNvPr id="634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/>
              <a:t>Ходить босиком, особенно по росе или мокрой траве;</a:t>
            </a:r>
          </a:p>
          <a:p>
            <a:pPr>
              <a:lnSpc>
                <a:spcPct val="90000"/>
              </a:lnSpc>
            </a:pPr>
            <a:r>
              <a:rPr lang="ru-RU" altLang="ru-RU"/>
              <a:t>желательно носить х/б одежду – меньше синтетики;</a:t>
            </a:r>
          </a:p>
          <a:p>
            <a:pPr>
              <a:lnSpc>
                <a:spcPct val="90000"/>
              </a:lnSpc>
            </a:pPr>
            <a:r>
              <a:rPr lang="ru-RU" altLang="ru-RU"/>
              <a:t>увлажнение воздуха в помещении</a:t>
            </a:r>
          </a:p>
          <a:p>
            <a:pPr>
              <a:lnSpc>
                <a:spcPct val="90000"/>
              </a:lnSpc>
            </a:pPr>
            <a:r>
              <a:rPr lang="ru-RU" altLang="ru-RU"/>
              <a:t>после работы принять ванну.</a:t>
            </a:r>
          </a:p>
          <a:p>
            <a:pPr>
              <a:lnSpc>
                <a:spcPct val="90000"/>
              </a:lnSpc>
            </a:pPr>
            <a:r>
              <a:rPr lang="ru-RU" altLang="ru-RU"/>
              <a:t>погладить кошку, 3-5 минут подержаться руками за  водопроводный кран (несколько раз в день)</a:t>
            </a:r>
          </a:p>
        </p:txBody>
      </p:sp>
    </p:spTree>
    <p:extLst>
      <p:ext uri="{BB962C8B-B14F-4D97-AF65-F5344CB8AC3E}">
        <p14:creationId xmlns:p14="http://schemas.microsoft.com/office/powerpoint/2010/main" val="207178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510588" cy="1325563"/>
          </a:xfrm>
        </p:spPr>
        <p:txBody>
          <a:bodyPr/>
          <a:lstStyle/>
          <a:p>
            <a:r>
              <a:rPr lang="ru-RU" altLang="ru-RU">
                <a:solidFill>
                  <a:srgbClr val="108640"/>
                </a:solidFill>
              </a:rPr>
              <a:t>Закрепление:</a:t>
            </a: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539750" y="-146077"/>
            <a:ext cx="8064500" cy="778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ru-RU" altLang="ru-RU" sz="2800" b="1" dirty="0">
              <a:solidFill>
                <a:srgbClr val="7B0317"/>
              </a:solidFill>
            </a:endParaRPr>
          </a:p>
          <a:p>
            <a:pPr algn="ctr"/>
            <a:endParaRPr lang="ru-RU" altLang="ru-RU" sz="2800" b="1" dirty="0">
              <a:solidFill>
                <a:srgbClr val="7B0317"/>
              </a:solidFill>
            </a:endParaRPr>
          </a:p>
          <a:p>
            <a:pPr algn="ctr"/>
            <a:endParaRPr lang="ru-RU" altLang="ru-RU" sz="2800" b="1" dirty="0">
              <a:solidFill>
                <a:srgbClr val="7B0317"/>
              </a:solidFill>
            </a:endParaRPr>
          </a:p>
          <a:p>
            <a:pPr algn="ctr"/>
            <a:r>
              <a:rPr lang="ru-RU" altLang="ru-RU" sz="2800" b="1" dirty="0">
                <a:solidFill>
                  <a:srgbClr val="7B0317"/>
                </a:solidFill>
              </a:rPr>
              <a:t>ПОСЛОВИЦЫ</a:t>
            </a:r>
          </a:p>
          <a:p>
            <a:pPr algn="ctr"/>
            <a:endParaRPr lang="ru-RU" altLang="ru-RU" sz="2800" b="1" dirty="0">
              <a:solidFill>
                <a:srgbClr val="7B0317"/>
              </a:solidFill>
            </a:endParaRPr>
          </a:p>
          <a:p>
            <a:pPr algn="ctr"/>
            <a:r>
              <a:rPr lang="ru-RU" altLang="ru-RU" sz="3600" b="1" dirty="0">
                <a:solidFill>
                  <a:srgbClr val="FFFF00"/>
                </a:solidFill>
              </a:rPr>
              <a:t>Как соломинка и янтарь</a:t>
            </a:r>
            <a:r>
              <a:rPr lang="ru-RU" altLang="ru-RU" sz="3600" b="1" dirty="0">
                <a:solidFill>
                  <a:srgbClr val="FFFF00"/>
                </a:solidFill>
              </a:rPr>
              <a:t>.</a:t>
            </a:r>
          </a:p>
          <a:p>
            <a:pPr algn="ctr"/>
            <a:endParaRPr lang="ru-RU" altLang="ru-RU" sz="3600" b="1" dirty="0">
              <a:solidFill>
                <a:srgbClr val="FFFF00"/>
              </a:solidFill>
            </a:endParaRPr>
          </a:p>
          <a:p>
            <a:pPr algn="ctr"/>
            <a:r>
              <a:rPr lang="ru-RU" altLang="ru-RU" sz="3600" b="1" dirty="0">
                <a:solidFill>
                  <a:srgbClr val="FFFF00"/>
                </a:solidFill>
              </a:rPr>
              <a:t>Что шелкова ленточка, к стене льнет.</a:t>
            </a:r>
          </a:p>
          <a:p>
            <a:pPr algn="ctr"/>
            <a:endParaRPr lang="ru-RU" altLang="ru-RU" sz="2400" dirty="0">
              <a:solidFill>
                <a:srgbClr val="FFFFFF"/>
              </a:solidFill>
            </a:endParaRPr>
          </a:p>
          <a:p>
            <a:pPr algn="ctr"/>
            <a:r>
              <a:rPr lang="ru-RU" altLang="ru-RU" sz="2400" dirty="0">
                <a:solidFill>
                  <a:srgbClr val="FFFFFF"/>
                </a:solidFill>
              </a:rPr>
              <a:t> </a:t>
            </a:r>
            <a:r>
              <a:rPr lang="ru-RU" altLang="ru-RU" sz="2400" dirty="0">
                <a:solidFill>
                  <a:srgbClr val="FFFFFF"/>
                </a:solidFill>
              </a:rPr>
              <a:t>вопросы: </a:t>
            </a:r>
          </a:p>
          <a:p>
            <a:r>
              <a:rPr lang="ru-RU" altLang="ru-RU" sz="2400" dirty="0">
                <a:solidFill>
                  <a:srgbClr val="FFFFFF"/>
                </a:solidFill>
              </a:rPr>
              <a:t>- О каком физическом явлении в ней </a:t>
            </a:r>
            <a:r>
              <a:rPr lang="ru-RU" altLang="ru-RU" sz="2400" dirty="0" smtClean="0">
                <a:solidFill>
                  <a:srgbClr val="FFFFFF"/>
                </a:solidFill>
              </a:rPr>
              <a:t>говорится</a:t>
            </a:r>
            <a:r>
              <a:rPr lang="ru-RU" altLang="ru-RU" sz="2400" dirty="0">
                <a:solidFill>
                  <a:srgbClr val="FFFFFF"/>
                </a:solidFill>
              </a:rPr>
              <a:t>? </a:t>
            </a:r>
          </a:p>
          <a:p>
            <a:r>
              <a:rPr lang="ru-RU" altLang="ru-RU" sz="2400" dirty="0">
                <a:solidFill>
                  <a:srgbClr val="FFFFFF"/>
                </a:solidFill>
              </a:rPr>
              <a:t>- </a:t>
            </a:r>
            <a:r>
              <a:rPr lang="ru-RU" altLang="ru-RU" sz="2400" dirty="0" smtClean="0">
                <a:solidFill>
                  <a:srgbClr val="FFFFFF"/>
                </a:solidFill>
              </a:rPr>
              <a:t>- </a:t>
            </a:r>
            <a:r>
              <a:rPr lang="ru-RU" altLang="ru-RU" sz="2400" dirty="0">
                <a:solidFill>
                  <a:srgbClr val="FFFFFF"/>
                </a:solidFill>
              </a:rPr>
              <a:t>В чем житейский смысл этой пословицы? </a:t>
            </a:r>
          </a:p>
          <a:p>
            <a:endParaRPr lang="ru-RU" altLang="ru-RU" sz="2400" dirty="0">
              <a:solidFill>
                <a:srgbClr val="FFFFFF"/>
              </a:solidFill>
            </a:endParaRPr>
          </a:p>
          <a:p>
            <a:endParaRPr lang="ru-RU" altLang="ru-RU" sz="2400" dirty="0">
              <a:solidFill>
                <a:srgbClr val="FFFFFF"/>
              </a:solidFill>
            </a:endParaRPr>
          </a:p>
          <a:p>
            <a:endParaRPr lang="ru-RU" altLang="ru-RU" sz="2400" dirty="0">
              <a:solidFill>
                <a:srgbClr val="FFFFFF"/>
              </a:solidFill>
            </a:endParaRPr>
          </a:p>
          <a:p>
            <a:endParaRPr lang="ru-RU" altLang="ru-RU" sz="2400" dirty="0">
              <a:solidFill>
                <a:srgbClr val="FFFFFF"/>
              </a:solidFill>
            </a:endParaRPr>
          </a:p>
          <a:p>
            <a:endParaRPr lang="ru-RU" altLang="ru-RU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1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40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Самоконтроль</a:t>
            </a:r>
          </a:p>
          <a:p>
            <a:pPr algn="ctr"/>
            <a:r>
              <a:rPr lang="ru-RU" dirty="0">
                <a:solidFill>
                  <a:prstClr val="black"/>
                </a:solidFill>
              </a:rPr>
              <a:t>           </a:t>
            </a:r>
            <a:r>
              <a:rPr lang="ru-RU" i="1" dirty="0">
                <a:solidFill>
                  <a:prstClr val="black"/>
                </a:solidFill>
              </a:rPr>
              <a:t>  </a:t>
            </a:r>
            <a:r>
              <a:rPr lang="ru-RU" b="1" i="1" dirty="0">
                <a:solidFill>
                  <a:prstClr val="black"/>
                </a:solidFill>
              </a:rPr>
              <a:t>Вставьте недостающие слова</a:t>
            </a:r>
            <a:r>
              <a:rPr lang="ru-RU" i="1" dirty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Если тело электризуется, то говорят, что оно _________ . </a:t>
            </a:r>
          </a:p>
          <a:p>
            <a:r>
              <a:rPr lang="ru-RU" dirty="0">
                <a:solidFill>
                  <a:prstClr val="black"/>
                </a:solidFill>
              </a:rPr>
              <a:t>В электризации участвуют всегда _____________ тела и электризуются после разделения_____________ тела.</a:t>
            </a:r>
          </a:p>
          <a:p>
            <a:r>
              <a:rPr lang="ru-RU" i="1" dirty="0">
                <a:solidFill>
                  <a:prstClr val="black"/>
                </a:solidFill>
              </a:rPr>
              <a:t>В</a:t>
            </a:r>
            <a:r>
              <a:rPr lang="ru-RU" dirty="0">
                <a:solidFill>
                  <a:prstClr val="black"/>
                </a:solidFill>
              </a:rPr>
              <a:t> природе существуют ____________________ вида электрических зарядов. Тела, имеющие электрические заряды одинакового знака _____________________, а тела имеющие заряды противоположного знака _________________________.</a:t>
            </a:r>
          </a:p>
          <a:p>
            <a:r>
              <a:rPr lang="ru-RU" dirty="0">
                <a:solidFill>
                  <a:prstClr val="black"/>
                </a:solidFill>
              </a:rPr>
              <a:t>Электрический заряд стеклянной палочки, потертой о бумагу, назвали ________.</a:t>
            </a:r>
          </a:p>
          <a:p>
            <a:r>
              <a:rPr lang="ru-RU" dirty="0">
                <a:solidFill>
                  <a:prstClr val="black"/>
                </a:solidFill>
              </a:rPr>
              <a:t>Электрический заряд эбонитовой палочки, потертой о мех, назвали ______________. </a:t>
            </a:r>
          </a:p>
          <a:p>
            <a:r>
              <a:rPr lang="ru-RU" dirty="0">
                <a:solidFill>
                  <a:prstClr val="black"/>
                </a:solidFill>
              </a:rPr>
              <a:t>Одноименно заряженные тела ______, разноименно заряженные тела  ____________ . </a:t>
            </a:r>
          </a:p>
          <a:p>
            <a:r>
              <a:rPr lang="ru-RU" dirty="0">
                <a:solidFill>
                  <a:prstClr val="black"/>
                </a:solidFill>
              </a:rPr>
              <a:t>При соприкосновении двух тел электрический заряд может частично ____________ с заряженного тела на ___________  .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Какая пара шариков имеет одноименные заряды?   (А)1; Б)2; В)3; Г)4.)</a:t>
            </a:r>
          </a:p>
          <a:p>
            <a:r>
              <a:rPr lang="ru-RU" dirty="0">
                <a:solidFill>
                  <a:prstClr val="black"/>
                </a:solidFill>
              </a:rPr>
              <a:t>Какая пара шариков имеет (см. тот же рисунок) имеет разноименные заряды?</a:t>
            </a:r>
          </a:p>
          <a:p>
            <a:r>
              <a:rPr lang="ru-RU" dirty="0">
                <a:solidFill>
                  <a:prstClr val="black"/>
                </a:solidFill>
              </a:rPr>
              <a:t>А)1; Б)2; В)3; Г)4.</a:t>
            </a:r>
          </a:p>
        </p:txBody>
      </p:sp>
      <p:pic>
        <p:nvPicPr>
          <p:cNvPr id="19459" name="Рисунок 8" descr="http://festival.1september.ru/2004_2005/articles/210915/pi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962" y="4286249"/>
            <a:ext cx="66960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38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4438" y="1371600"/>
            <a:ext cx="6480175" cy="2286000"/>
          </a:xfrm>
        </p:spPr>
        <p:txBody>
          <a:bodyPr/>
          <a:lstStyle/>
          <a:p>
            <a:pPr algn="ctr" eaLnBrk="1" hangingPunct="1"/>
            <a:r>
              <a:rPr lang="ru-RU" altLang="ru-RU" sz="4100" b="1" i="1" smtClean="0"/>
              <a:t>Закон Кулона.</a:t>
            </a:r>
            <a:br>
              <a:rPr lang="ru-RU" altLang="ru-RU" sz="4100" b="1" i="1" smtClean="0"/>
            </a:br>
            <a:r>
              <a:rPr lang="ru-RU" altLang="ru-RU" sz="4100" b="1" i="1" smtClean="0"/>
              <a:t>Единица электрического заряда.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548680"/>
            <a:ext cx="7139136" cy="55473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На экзамене профессор спрашивает студента: </a:t>
            </a:r>
            <a:r>
              <a:rPr lang="ru-RU" b="1" dirty="0" smtClean="0"/>
              <a:t>"Скажите, голубчик, что такое электрон?"</a:t>
            </a:r>
          </a:p>
          <a:p>
            <a:pPr marL="0" indent="0" algn="ctr">
              <a:buNone/>
            </a:pPr>
            <a:r>
              <a:rPr lang="ru-RU" dirty="0" smtClean="0"/>
              <a:t>- Вы знаете, профессор, вчера знал, а сегодня забыл.</a:t>
            </a:r>
          </a:p>
          <a:p>
            <a:pPr marL="0" indent="0" algn="ctr">
              <a:buNone/>
            </a:pPr>
            <a:r>
              <a:rPr lang="ru-RU" dirty="0" smtClean="0"/>
              <a:t>- Ай-</a:t>
            </a:r>
            <a:r>
              <a:rPr lang="ru-RU" dirty="0" err="1" smtClean="0"/>
              <a:t>яй</a:t>
            </a:r>
            <a:r>
              <a:rPr lang="ru-RU" dirty="0" smtClean="0"/>
              <a:t>-</a:t>
            </a:r>
            <a:r>
              <a:rPr lang="ru-RU" dirty="0" err="1" smtClean="0"/>
              <a:t>яй</a:t>
            </a:r>
            <a:r>
              <a:rPr lang="ru-RU" dirty="0" smtClean="0"/>
              <a:t>, - озабоченно говорит профессор, - идите скорее домой и обязательно вспомните! А то был один человек, который знал, что такое электрон, и тот забыл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59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661987"/>
          </a:xfrm>
        </p:spPr>
        <p:txBody>
          <a:bodyPr/>
          <a:lstStyle/>
          <a:p>
            <a:r>
              <a:rPr lang="ru-RU" altLang="ru-RU" sz="4000"/>
              <a:t>Закрепление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4456112"/>
          </a:xfrm>
        </p:spPr>
        <p:txBody>
          <a:bodyPr/>
          <a:lstStyle/>
          <a:p>
            <a:r>
              <a:rPr lang="ru-RU" altLang="ru-RU"/>
              <a:t>Почему при расчесывании волос пластмассовым гребнем волосы как бы «прилипают» к нему?</a:t>
            </a:r>
          </a:p>
          <a:p>
            <a:r>
              <a:rPr lang="ru-RU" altLang="ru-RU"/>
              <a:t>Найдите заряды шаров:</a:t>
            </a:r>
          </a:p>
        </p:txBody>
      </p:sp>
      <p:grpSp>
        <p:nvGrpSpPr>
          <p:cNvPr id="26691" name="Group 67"/>
          <p:cNvGrpSpPr>
            <a:grpSpLocks/>
          </p:cNvGrpSpPr>
          <p:nvPr/>
        </p:nvGrpSpPr>
        <p:grpSpPr bwMode="auto">
          <a:xfrm>
            <a:off x="468313" y="2924175"/>
            <a:ext cx="8280400" cy="2463800"/>
            <a:chOff x="340" y="2468"/>
            <a:chExt cx="5216" cy="1552"/>
          </a:xfrm>
        </p:grpSpPr>
        <p:grpSp>
          <p:nvGrpSpPr>
            <p:cNvPr id="26678" name="Group 54"/>
            <p:cNvGrpSpPr>
              <a:grpSpLocks/>
            </p:cNvGrpSpPr>
            <p:nvPr/>
          </p:nvGrpSpPr>
          <p:grpSpPr bwMode="auto">
            <a:xfrm>
              <a:off x="431" y="2468"/>
              <a:ext cx="1722" cy="1552"/>
              <a:chOff x="431" y="2468"/>
              <a:chExt cx="1722" cy="1552"/>
            </a:xfrm>
          </p:grpSpPr>
          <p:grpSp>
            <p:nvGrpSpPr>
              <p:cNvPr id="26645" name="Group 21"/>
              <p:cNvGrpSpPr>
                <a:grpSpLocks/>
              </p:cNvGrpSpPr>
              <p:nvPr/>
            </p:nvGrpSpPr>
            <p:grpSpPr bwMode="auto">
              <a:xfrm>
                <a:off x="884" y="3113"/>
                <a:ext cx="454" cy="907"/>
                <a:chOff x="2154" y="2614"/>
                <a:chExt cx="454" cy="907"/>
              </a:xfrm>
            </p:grpSpPr>
            <p:grpSp>
              <p:nvGrpSpPr>
                <p:cNvPr id="26639" name="Group 15"/>
                <p:cNvGrpSpPr>
                  <a:grpSpLocks/>
                </p:cNvGrpSpPr>
                <p:nvPr/>
              </p:nvGrpSpPr>
              <p:grpSpPr bwMode="auto">
                <a:xfrm>
                  <a:off x="2154" y="2614"/>
                  <a:ext cx="454" cy="907"/>
                  <a:chOff x="2154" y="2614"/>
                  <a:chExt cx="454" cy="907"/>
                </a:xfrm>
              </p:grpSpPr>
              <p:sp>
                <p:nvSpPr>
                  <p:cNvPr id="26628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154" y="2614"/>
                    <a:ext cx="454" cy="45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006699"/>
                      </a:solidFill>
                      <a:latin typeface="Verdana" pitchFamily="34" charset="0"/>
                    </a:endParaRPr>
                  </a:p>
                </p:txBody>
              </p:sp>
              <p:sp>
                <p:nvSpPr>
                  <p:cNvPr id="26629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2381" y="3067"/>
                    <a:ext cx="0" cy="454"/>
                  </a:xfrm>
                  <a:prstGeom prst="line">
                    <a:avLst/>
                  </a:prstGeom>
                  <a:noFill/>
                  <a:ln w="762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>
                      <a:solidFill>
                        <a:srgbClr val="006699"/>
                      </a:solidFill>
                      <a:latin typeface="Verdana" pitchFamily="34" charset="0"/>
                    </a:endParaRPr>
                  </a:p>
                </p:txBody>
              </p:sp>
              <p:sp>
                <p:nvSpPr>
                  <p:cNvPr id="26630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2215" y="3521"/>
                    <a:ext cx="317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>
                      <a:solidFill>
                        <a:srgbClr val="006699"/>
                      </a:solidFill>
                      <a:latin typeface="Verdana" pitchFamily="34" charset="0"/>
                    </a:endParaRPr>
                  </a:p>
                </p:txBody>
              </p:sp>
            </p:grpSp>
            <p:grpSp>
              <p:nvGrpSpPr>
                <p:cNvPr id="26635" name="Group 11"/>
                <p:cNvGrpSpPr>
                  <a:grpSpLocks/>
                </p:cNvGrpSpPr>
                <p:nvPr/>
              </p:nvGrpSpPr>
              <p:grpSpPr bwMode="auto">
                <a:xfrm>
                  <a:off x="2200" y="2629"/>
                  <a:ext cx="363" cy="409"/>
                  <a:chOff x="3152" y="3203"/>
                  <a:chExt cx="363" cy="409"/>
                </a:xfrm>
              </p:grpSpPr>
              <p:sp>
                <p:nvSpPr>
                  <p:cNvPr id="26632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3152" y="3430"/>
                    <a:ext cx="363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>
                      <a:solidFill>
                        <a:srgbClr val="006699"/>
                      </a:solidFill>
                      <a:latin typeface="Verdana" pitchFamily="34" charset="0"/>
                    </a:endParaRPr>
                  </a:p>
                </p:txBody>
              </p:sp>
              <p:sp>
                <p:nvSpPr>
                  <p:cNvPr id="26633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3334" y="3203"/>
                    <a:ext cx="0" cy="409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>
                      <a:solidFill>
                        <a:srgbClr val="006699"/>
                      </a:solidFill>
                      <a:latin typeface="Verdana" pitchFamily="34" charset="0"/>
                    </a:endParaRPr>
                  </a:p>
                </p:txBody>
              </p:sp>
            </p:grpSp>
          </p:grpSp>
          <p:grpSp>
            <p:nvGrpSpPr>
              <p:cNvPr id="26660" name="Group 36"/>
              <p:cNvGrpSpPr>
                <a:grpSpLocks/>
              </p:cNvGrpSpPr>
              <p:nvPr/>
            </p:nvGrpSpPr>
            <p:grpSpPr bwMode="auto">
              <a:xfrm>
                <a:off x="562" y="2468"/>
                <a:ext cx="362" cy="92"/>
                <a:chOff x="2517" y="2704"/>
                <a:chExt cx="544" cy="91"/>
              </a:xfrm>
            </p:grpSpPr>
            <p:sp>
              <p:nvSpPr>
                <p:cNvPr id="26661" name="Line 37"/>
                <p:cNvSpPr>
                  <a:spLocks noChangeShapeType="1"/>
                </p:cNvSpPr>
                <p:nvPr/>
              </p:nvSpPr>
              <p:spPr bwMode="auto">
                <a:xfrm>
                  <a:off x="2517" y="2795"/>
                  <a:ext cx="544" cy="0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006699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6662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562" y="2704"/>
                  <a:ext cx="91" cy="91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006699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6663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2699" y="2704"/>
                  <a:ext cx="90" cy="91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006699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6664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2835" y="2704"/>
                  <a:ext cx="90" cy="91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006699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6665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2971" y="2704"/>
                  <a:ext cx="90" cy="91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006699"/>
                    </a:solidFill>
                    <a:latin typeface="Verdana" pitchFamily="34" charset="0"/>
                  </a:endParaRPr>
                </a:p>
              </p:txBody>
            </p:sp>
          </p:grpSp>
          <p:grpSp>
            <p:nvGrpSpPr>
              <p:cNvPr id="26666" name="Group 42"/>
              <p:cNvGrpSpPr>
                <a:grpSpLocks/>
              </p:cNvGrpSpPr>
              <p:nvPr/>
            </p:nvGrpSpPr>
            <p:grpSpPr bwMode="auto">
              <a:xfrm>
                <a:off x="1791" y="2478"/>
                <a:ext cx="362" cy="92"/>
                <a:chOff x="2517" y="2704"/>
                <a:chExt cx="544" cy="91"/>
              </a:xfrm>
            </p:grpSpPr>
            <p:sp>
              <p:nvSpPr>
                <p:cNvPr id="26667" name="Line 43"/>
                <p:cNvSpPr>
                  <a:spLocks noChangeShapeType="1"/>
                </p:cNvSpPr>
                <p:nvPr/>
              </p:nvSpPr>
              <p:spPr bwMode="auto">
                <a:xfrm>
                  <a:off x="2517" y="2795"/>
                  <a:ext cx="544" cy="0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006699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6668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2562" y="2704"/>
                  <a:ext cx="91" cy="91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006699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6669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2699" y="2704"/>
                  <a:ext cx="90" cy="91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006699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6670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35" y="2704"/>
                  <a:ext cx="90" cy="91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006699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6671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2971" y="2704"/>
                  <a:ext cx="90" cy="91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006699"/>
                    </a:solidFill>
                    <a:latin typeface="Verdana" pitchFamily="34" charset="0"/>
                  </a:endParaRPr>
                </a:p>
              </p:txBody>
            </p:sp>
          </p:grpSp>
          <p:sp>
            <p:nvSpPr>
              <p:cNvPr id="26672" name="Oval 48"/>
              <p:cNvSpPr>
                <a:spLocks noChangeArrowheads="1"/>
              </p:cNvSpPr>
              <p:nvPr/>
            </p:nvSpPr>
            <p:spPr bwMode="auto">
              <a:xfrm>
                <a:off x="431" y="3042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26673" name="Oval 49"/>
              <p:cNvSpPr>
                <a:spLocks noChangeArrowheads="1"/>
              </p:cNvSpPr>
              <p:nvPr/>
            </p:nvSpPr>
            <p:spPr bwMode="auto">
              <a:xfrm>
                <a:off x="1655" y="3067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26676" name="Line 52"/>
              <p:cNvSpPr>
                <a:spLocks noChangeShapeType="1"/>
              </p:cNvSpPr>
              <p:nvPr/>
            </p:nvSpPr>
            <p:spPr bwMode="auto">
              <a:xfrm flipH="1">
                <a:off x="1746" y="2568"/>
                <a:ext cx="227" cy="4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26677" name="Line 53"/>
              <p:cNvSpPr>
                <a:spLocks noChangeShapeType="1"/>
              </p:cNvSpPr>
              <p:nvPr/>
            </p:nvSpPr>
            <p:spPr bwMode="auto">
              <a:xfrm flipH="1">
                <a:off x="521" y="2568"/>
                <a:ext cx="227" cy="4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26686" name="Group 62"/>
            <p:cNvGrpSpPr>
              <a:grpSpLocks/>
            </p:cNvGrpSpPr>
            <p:nvPr/>
          </p:nvGrpSpPr>
          <p:grpSpPr bwMode="auto">
            <a:xfrm>
              <a:off x="3878" y="2488"/>
              <a:ext cx="1633" cy="1486"/>
              <a:chOff x="3878" y="2488"/>
              <a:chExt cx="1633" cy="1486"/>
            </a:xfrm>
          </p:grpSpPr>
          <p:grpSp>
            <p:nvGrpSpPr>
              <p:cNvPr id="26644" name="Group 20"/>
              <p:cNvGrpSpPr>
                <a:grpSpLocks/>
              </p:cNvGrpSpPr>
              <p:nvPr/>
            </p:nvGrpSpPr>
            <p:grpSpPr bwMode="auto">
              <a:xfrm>
                <a:off x="4422" y="3067"/>
                <a:ext cx="454" cy="907"/>
                <a:chOff x="657" y="2478"/>
                <a:chExt cx="454" cy="907"/>
              </a:xfrm>
            </p:grpSpPr>
            <p:grpSp>
              <p:nvGrpSpPr>
                <p:cNvPr id="26640" name="Group 16"/>
                <p:cNvGrpSpPr>
                  <a:grpSpLocks/>
                </p:cNvGrpSpPr>
                <p:nvPr/>
              </p:nvGrpSpPr>
              <p:grpSpPr bwMode="auto">
                <a:xfrm>
                  <a:off x="657" y="2478"/>
                  <a:ext cx="454" cy="907"/>
                  <a:chOff x="2154" y="2614"/>
                  <a:chExt cx="454" cy="907"/>
                </a:xfrm>
              </p:grpSpPr>
              <p:sp>
                <p:nvSpPr>
                  <p:cNvPr id="26641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2154" y="2614"/>
                    <a:ext cx="454" cy="45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006699"/>
                      </a:solidFill>
                      <a:latin typeface="Verdana" pitchFamily="34" charset="0"/>
                    </a:endParaRPr>
                  </a:p>
                </p:txBody>
              </p:sp>
              <p:sp>
                <p:nvSpPr>
                  <p:cNvPr id="2664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381" y="3067"/>
                    <a:ext cx="0" cy="454"/>
                  </a:xfrm>
                  <a:prstGeom prst="line">
                    <a:avLst/>
                  </a:prstGeom>
                  <a:noFill/>
                  <a:ln w="762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>
                      <a:solidFill>
                        <a:srgbClr val="006699"/>
                      </a:solidFill>
                      <a:latin typeface="Verdana" pitchFamily="34" charset="0"/>
                    </a:endParaRPr>
                  </a:p>
                </p:txBody>
              </p:sp>
              <p:sp>
                <p:nvSpPr>
                  <p:cNvPr id="26643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215" y="3521"/>
                    <a:ext cx="317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>
                      <a:solidFill>
                        <a:srgbClr val="006699"/>
                      </a:solidFill>
                      <a:latin typeface="Verdana" pitchFamily="34" charset="0"/>
                    </a:endParaRPr>
                  </a:p>
                </p:txBody>
              </p:sp>
            </p:grpSp>
            <p:sp>
              <p:nvSpPr>
                <p:cNvPr id="26634" name="Line 10"/>
                <p:cNvSpPr>
                  <a:spLocks noChangeShapeType="1"/>
                </p:cNvSpPr>
                <p:nvPr/>
              </p:nvSpPr>
              <p:spPr bwMode="auto">
                <a:xfrm>
                  <a:off x="698" y="2704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006699"/>
                    </a:solidFill>
                    <a:latin typeface="Verdana" pitchFamily="34" charset="0"/>
                  </a:endParaRPr>
                </a:p>
              </p:txBody>
            </p:sp>
          </p:grpSp>
          <p:sp>
            <p:nvSpPr>
              <p:cNvPr id="26674" name="Oval 50"/>
              <p:cNvSpPr>
                <a:spLocks noChangeArrowheads="1"/>
              </p:cNvSpPr>
              <p:nvPr/>
            </p:nvSpPr>
            <p:spPr bwMode="auto">
              <a:xfrm>
                <a:off x="3878" y="3158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sp>
            <p:nvSpPr>
              <p:cNvPr id="26675" name="Oval 51"/>
              <p:cNvSpPr>
                <a:spLocks noChangeArrowheads="1"/>
              </p:cNvSpPr>
              <p:nvPr/>
            </p:nvSpPr>
            <p:spPr bwMode="auto">
              <a:xfrm>
                <a:off x="5375" y="3158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26685" name="Group 61"/>
              <p:cNvGrpSpPr>
                <a:grpSpLocks/>
              </p:cNvGrpSpPr>
              <p:nvPr/>
            </p:nvGrpSpPr>
            <p:grpSpPr bwMode="auto">
              <a:xfrm>
                <a:off x="4917" y="2513"/>
                <a:ext cx="499" cy="680"/>
                <a:chOff x="5057" y="2523"/>
                <a:chExt cx="499" cy="680"/>
              </a:xfrm>
            </p:grpSpPr>
            <p:grpSp>
              <p:nvGrpSpPr>
                <p:cNvPr id="26654" name="Group 30"/>
                <p:cNvGrpSpPr>
                  <a:grpSpLocks/>
                </p:cNvGrpSpPr>
                <p:nvPr/>
              </p:nvGrpSpPr>
              <p:grpSpPr bwMode="auto">
                <a:xfrm>
                  <a:off x="5057" y="2523"/>
                  <a:ext cx="362" cy="92"/>
                  <a:chOff x="2517" y="2704"/>
                  <a:chExt cx="544" cy="91"/>
                </a:xfrm>
              </p:grpSpPr>
              <p:sp>
                <p:nvSpPr>
                  <p:cNvPr id="26655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517" y="2795"/>
                    <a:ext cx="544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>
                      <a:solidFill>
                        <a:srgbClr val="006699"/>
                      </a:solidFill>
                      <a:latin typeface="Verdana" pitchFamily="34" charset="0"/>
                    </a:endParaRPr>
                  </a:p>
                </p:txBody>
              </p:sp>
              <p:sp>
                <p:nvSpPr>
                  <p:cNvPr id="26656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62" y="2704"/>
                    <a:ext cx="91" cy="91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>
                      <a:solidFill>
                        <a:srgbClr val="006699"/>
                      </a:solidFill>
                      <a:latin typeface="Verdana" pitchFamily="34" charset="0"/>
                    </a:endParaRPr>
                  </a:p>
                </p:txBody>
              </p:sp>
              <p:sp>
                <p:nvSpPr>
                  <p:cNvPr id="26657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99" y="2704"/>
                    <a:ext cx="90" cy="91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>
                      <a:solidFill>
                        <a:srgbClr val="006699"/>
                      </a:solidFill>
                      <a:latin typeface="Verdana" pitchFamily="34" charset="0"/>
                    </a:endParaRPr>
                  </a:p>
                </p:txBody>
              </p:sp>
              <p:sp>
                <p:nvSpPr>
                  <p:cNvPr id="26658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5" y="2704"/>
                    <a:ext cx="90" cy="91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>
                      <a:solidFill>
                        <a:srgbClr val="006699"/>
                      </a:solidFill>
                      <a:latin typeface="Verdana" pitchFamily="34" charset="0"/>
                    </a:endParaRPr>
                  </a:p>
                </p:txBody>
              </p:sp>
              <p:sp>
                <p:nvSpPr>
                  <p:cNvPr id="26659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1" y="2704"/>
                    <a:ext cx="90" cy="91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>
                      <a:solidFill>
                        <a:srgbClr val="006699"/>
                      </a:solidFill>
                      <a:latin typeface="Verdana" pitchFamily="34" charset="0"/>
                    </a:endParaRPr>
                  </a:p>
                </p:txBody>
              </p:sp>
            </p:grpSp>
            <p:sp>
              <p:nvSpPr>
                <p:cNvPr id="26679" name="Line 55"/>
                <p:cNvSpPr>
                  <a:spLocks noChangeShapeType="1"/>
                </p:cNvSpPr>
                <p:nvPr/>
              </p:nvSpPr>
              <p:spPr bwMode="auto">
                <a:xfrm>
                  <a:off x="5193" y="2614"/>
                  <a:ext cx="363" cy="58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006699"/>
                    </a:solidFill>
                    <a:latin typeface="Verdana" pitchFamily="34" charset="0"/>
                  </a:endParaRPr>
                </a:p>
              </p:txBody>
            </p:sp>
          </p:grpSp>
          <p:grpSp>
            <p:nvGrpSpPr>
              <p:cNvPr id="26684" name="Group 60"/>
              <p:cNvGrpSpPr>
                <a:grpSpLocks/>
              </p:cNvGrpSpPr>
              <p:nvPr/>
            </p:nvGrpSpPr>
            <p:grpSpPr bwMode="auto">
              <a:xfrm>
                <a:off x="3958" y="2488"/>
                <a:ext cx="362" cy="680"/>
                <a:chOff x="3878" y="2478"/>
                <a:chExt cx="362" cy="680"/>
              </a:xfrm>
            </p:grpSpPr>
            <p:grpSp>
              <p:nvGrpSpPr>
                <p:cNvPr id="26653" name="Group 29"/>
                <p:cNvGrpSpPr>
                  <a:grpSpLocks/>
                </p:cNvGrpSpPr>
                <p:nvPr/>
              </p:nvGrpSpPr>
              <p:grpSpPr bwMode="auto">
                <a:xfrm>
                  <a:off x="3878" y="2478"/>
                  <a:ext cx="362" cy="92"/>
                  <a:chOff x="2517" y="2704"/>
                  <a:chExt cx="544" cy="91"/>
                </a:xfrm>
              </p:grpSpPr>
              <p:sp>
                <p:nvSpPr>
                  <p:cNvPr id="26646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517" y="2795"/>
                    <a:ext cx="544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>
                      <a:solidFill>
                        <a:srgbClr val="006699"/>
                      </a:solidFill>
                      <a:latin typeface="Verdana" pitchFamily="34" charset="0"/>
                    </a:endParaRPr>
                  </a:p>
                </p:txBody>
              </p:sp>
              <p:sp>
                <p:nvSpPr>
                  <p:cNvPr id="26647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62" y="2704"/>
                    <a:ext cx="91" cy="91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>
                      <a:solidFill>
                        <a:srgbClr val="006699"/>
                      </a:solidFill>
                      <a:latin typeface="Verdana" pitchFamily="34" charset="0"/>
                    </a:endParaRPr>
                  </a:p>
                </p:txBody>
              </p:sp>
              <p:sp>
                <p:nvSpPr>
                  <p:cNvPr id="26648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99" y="2704"/>
                    <a:ext cx="90" cy="91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>
                      <a:solidFill>
                        <a:srgbClr val="006699"/>
                      </a:solidFill>
                      <a:latin typeface="Verdana" pitchFamily="34" charset="0"/>
                    </a:endParaRPr>
                  </a:p>
                </p:txBody>
              </p:sp>
              <p:sp>
                <p:nvSpPr>
                  <p:cNvPr id="26649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5" y="2704"/>
                    <a:ext cx="90" cy="91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>
                      <a:solidFill>
                        <a:srgbClr val="006699"/>
                      </a:solidFill>
                      <a:latin typeface="Verdana" pitchFamily="34" charset="0"/>
                    </a:endParaRPr>
                  </a:p>
                </p:txBody>
              </p:sp>
              <p:sp>
                <p:nvSpPr>
                  <p:cNvPr id="26650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1" y="2704"/>
                    <a:ext cx="90" cy="91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>
                      <a:solidFill>
                        <a:srgbClr val="006699"/>
                      </a:solidFill>
                      <a:latin typeface="Verdana" pitchFamily="34" charset="0"/>
                    </a:endParaRPr>
                  </a:p>
                </p:txBody>
              </p:sp>
            </p:grpSp>
            <p:sp>
              <p:nvSpPr>
                <p:cNvPr id="26680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3878" y="2568"/>
                  <a:ext cx="227" cy="5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>
                    <a:solidFill>
                      <a:srgbClr val="006699"/>
                    </a:solidFill>
                    <a:latin typeface="Verdana" pitchFamily="34" charset="0"/>
                  </a:endParaRPr>
                </a:p>
              </p:txBody>
            </p:sp>
          </p:grpSp>
          <p:sp>
            <p:nvSpPr>
              <p:cNvPr id="26681" name="Line 57"/>
              <p:cNvSpPr>
                <a:spLocks noChangeShapeType="1"/>
              </p:cNvSpPr>
              <p:nvPr/>
            </p:nvSpPr>
            <p:spPr bwMode="auto">
              <a:xfrm>
                <a:off x="4150" y="374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6699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26687" name="WordArt 63"/>
            <p:cNvSpPr>
              <a:spLocks noChangeArrowheads="1" noChangeShapeType="1" noTextEdit="1"/>
            </p:cNvSpPr>
            <p:nvPr/>
          </p:nvSpPr>
          <p:spPr bwMode="auto">
            <a:xfrm>
              <a:off x="3878" y="3385"/>
              <a:ext cx="136" cy="13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a_AlgeriusNr"/>
                </a:rPr>
                <a:t>а</a:t>
              </a:r>
            </a:p>
          </p:txBody>
        </p:sp>
        <p:sp>
          <p:nvSpPr>
            <p:cNvPr id="26688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340" y="3339"/>
              <a:ext cx="136" cy="13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a_AlgeriusNr"/>
                </a:rPr>
                <a:t>а</a:t>
              </a:r>
            </a:p>
          </p:txBody>
        </p:sp>
        <p:sp>
          <p:nvSpPr>
            <p:cNvPr id="26689" name="WordArt 65"/>
            <p:cNvSpPr>
              <a:spLocks noChangeArrowheads="1" noChangeShapeType="1" noTextEdit="1"/>
            </p:cNvSpPr>
            <p:nvPr/>
          </p:nvSpPr>
          <p:spPr bwMode="auto">
            <a:xfrm>
              <a:off x="1791" y="3249"/>
              <a:ext cx="136" cy="13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a_AlgeriusNr"/>
                </a:rPr>
                <a:t>б</a:t>
              </a:r>
            </a:p>
          </p:txBody>
        </p:sp>
        <p:sp>
          <p:nvSpPr>
            <p:cNvPr id="26690" name="WordArt 66"/>
            <p:cNvSpPr>
              <a:spLocks noChangeArrowheads="1" noChangeShapeType="1" noTextEdit="1"/>
            </p:cNvSpPr>
            <p:nvPr/>
          </p:nvSpPr>
          <p:spPr bwMode="auto">
            <a:xfrm>
              <a:off x="5420" y="3385"/>
              <a:ext cx="136" cy="13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a_AlgeriusNr"/>
                </a:rPr>
                <a:t>б</a:t>
              </a:r>
            </a:p>
          </p:txBody>
        </p:sp>
      </p:grpSp>
      <p:sp>
        <p:nvSpPr>
          <p:cNvPr id="26692" name="WordArt 68"/>
          <p:cNvSpPr>
            <a:spLocks noChangeArrowheads="1" noChangeShapeType="1" noTextEdit="1"/>
          </p:cNvSpPr>
          <p:nvPr/>
        </p:nvSpPr>
        <p:spPr bwMode="auto">
          <a:xfrm>
            <a:off x="6300788" y="5013325"/>
            <a:ext cx="523875" cy="2381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_AlgeriusNr"/>
              </a:rPr>
              <a:t>рис 2</a:t>
            </a:r>
          </a:p>
        </p:txBody>
      </p:sp>
      <p:sp>
        <p:nvSpPr>
          <p:cNvPr id="26693" name="WordArt 69"/>
          <p:cNvSpPr>
            <a:spLocks noChangeArrowheads="1" noChangeShapeType="1" noTextEdit="1"/>
          </p:cNvSpPr>
          <p:nvPr/>
        </p:nvSpPr>
        <p:spPr bwMode="auto">
          <a:xfrm>
            <a:off x="539750" y="5084763"/>
            <a:ext cx="523875" cy="2381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_AlgeriusNr"/>
              </a:rPr>
              <a:t>рис 1</a:t>
            </a:r>
          </a:p>
        </p:txBody>
      </p:sp>
      <p:sp>
        <p:nvSpPr>
          <p:cNvPr id="26694" name="Text Box 70"/>
          <p:cNvSpPr txBox="1">
            <a:spLocks noChangeArrowheads="1"/>
          </p:cNvSpPr>
          <p:nvPr/>
        </p:nvSpPr>
        <p:spPr bwMode="auto">
          <a:xfrm>
            <a:off x="0" y="5589588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ru-RU" altLang="ru-RU" sz="3200">
                <a:solidFill>
                  <a:srgbClr val="006699"/>
                </a:solidFill>
                <a:latin typeface="Verdana" pitchFamily="34" charset="0"/>
              </a:rPr>
              <a:t>Какой из подвешенных шариков рис 2 имеет больший заряд</a:t>
            </a:r>
          </a:p>
        </p:txBody>
      </p:sp>
    </p:spTree>
    <p:extLst>
      <p:ext uri="{BB962C8B-B14F-4D97-AF65-F5344CB8AC3E}">
        <p14:creationId xmlns:p14="http://schemas.microsoft.com/office/powerpoint/2010/main" val="124853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66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>
                <a:solidFill>
                  <a:srgbClr val="FF0000"/>
                </a:solidFill>
                <a:latin typeface="Arioso" pitchFamily="2" charset="0"/>
              </a:rPr>
              <a:t>Шарль Огюстен Кулон</a:t>
            </a:r>
            <a:r>
              <a:rPr lang="en-US" altLang="ru-RU" sz="4000" b="1">
                <a:solidFill>
                  <a:srgbClr val="FF0000"/>
                </a:solidFill>
                <a:latin typeface="Arioso" pitchFamily="2" charset="0"/>
              </a:rPr>
              <a:t/>
            </a:r>
            <a:br>
              <a:rPr lang="en-US" altLang="ru-RU" sz="4000" b="1">
                <a:solidFill>
                  <a:srgbClr val="FF0000"/>
                </a:solidFill>
                <a:latin typeface="Arioso" pitchFamily="2" charset="0"/>
              </a:rPr>
            </a:br>
            <a:r>
              <a:rPr lang="ru-RU" altLang="ru-RU" sz="4000" b="1">
                <a:solidFill>
                  <a:srgbClr val="FF0000"/>
                </a:solidFill>
                <a:latin typeface="Arioso" pitchFamily="2" charset="0"/>
              </a:rPr>
              <a:t> (</a:t>
            </a:r>
            <a:r>
              <a:rPr lang="en-US" altLang="ru-RU" sz="4000" b="1">
                <a:solidFill>
                  <a:srgbClr val="FF0000"/>
                </a:solidFill>
                <a:latin typeface="Arioso" pitchFamily="2" charset="0"/>
              </a:rPr>
              <a:t>1736-1806)</a:t>
            </a:r>
            <a:r>
              <a:rPr lang="ru-RU" altLang="ru-RU" sz="4000" b="1">
                <a:solidFill>
                  <a:srgbClr val="FF0000"/>
                </a:solidFill>
                <a:latin typeface="Arioso" pitchFamily="2" charset="0"/>
              </a:rPr>
              <a:t> </a:t>
            </a:r>
            <a:br>
              <a:rPr lang="ru-RU" altLang="ru-RU" sz="4000" b="1">
                <a:solidFill>
                  <a:srgbClr val="FF0000"/>
                </a:solidFill>
                <a:latin typeface="Arioso" pitchFamily="2" charset="0"/>
              </a:rPr>
            </a:br>
            <a:r>
              <a:rPr lang="ru-RU" altLang="ru-RU" sz="1800" b="1" i="1">
                <a:solidFill>
                  <a:srgbClr val="FF0000"/>
                </a:solidFill>
              </a:rPr>
              <a:t>французский инженер и физик, основоположник электростатики</a:t>
            </a:r>
          </a:p>
        </p:txBody>
      </p:sp>
      <p:sp>
        <p:nvSpPr>
          <p:cNvPr id="22548" name="Rectangle 2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 dirty="0" smtClean="0"/>
          </a:p>
          <a:p>
            <a:endParaRPr lang="ru-RU" altLang="ru-RU" dirty="0"/>
          </a:p>
          <a:p>
            <a:endParaRPr lang="ru-RU" altLang="ru-RU" dirty="0" smtClean="0"/>
          </a:p>
          <a:p>
            <a:endParaRPr lang="ru-RU" altLang="ru-RU" dirty="0"/>
          </a:p>
          <a:p>
            <a:endParaRPr lang="ru-RU" altLang="ru-RU" dirty="0" smtClean="0"/>
          </a:p>
          <a:p>
            <a:endParaRPr lang="ru-RU" altLang="ru-RU" dirty="0"/>
          </a:p>
          <a:p>
            <a:r>
              <a:rPr lang="ru-RU" altLang="ru-RU" sz="2000" dirty="0" smtClean="0"/>
              <a:t>                                                      Элементарный заряд </a:t>
            </a:r>
            <a:r>
              <a:rPr lang="en-US" altLang="ru-RU" sz="2000" dirty="0" smtClean="0"/>
              <a:t>q</a:t>
            </a:r>
            <a:r>
              <a:rPr lang="ru-RU" altLang="ru-RU" sz="1600" dirty="0" smtClean="0"/>
              <a:t>e</a:t>
            </a:r>
            <a:r>
              <a:rPr lang="ru-RU" altLang="ru-RU" sz="2000" dirty="0" smtClean="0"/>
              <a:t> равен: </a:t>
            </a:r>
          </a:p>
          <a:p>
            <a:r>
              <a:rPr lang="ru-RU" altLang="ru-RU" sz="2000" dirty="0" smtClean="0"/>
              <a:t>                                                               </a:t>
            </a:r>
            <a:r>
              <a:rPr lang="en-US" altLang="ru-RU" b="1" dirty="0" err="1" smtClean="0"/>
              <a:t>q</a:t>
            </a:r>
            <a:r>
              <a:rPr lang="en-US" altLang="ru-RU" sz="2400" b="1" dirty="0" err="1" smtClean="0"/>
              <a:t>e</a:t>
            </a:r>
            <a:r>
              <a:rPr lang="en-US" altLang="ru-RU" b="1" dirty="0" smtClean="0"/>
              <a:t> </a:t>
            </a:r>
            <a:r>
              <a:rPr lang="ru-RU" altLang="ru-RU" b="1" dirty="0" smtClean="0"/>
              <a:t>= 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1,6•10</a:t>
            </a:r>
            <a:r>
              <a:rPr lang="ru-RU" b="1" baseline="30000" dirty="0" smtClean="0">
                <a:effectLst/>
                <a:latin typeface="Calibri"/>
                <a:ea typeface="Calibri"/>
                <a:cs typeface="Times New Roman"/>
              </a:rPr>
              <a:t>–19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 Кл</a:t>
            </a:r>
            <a:r>
              <a:rPr lang="ru-RU" altLang="ru-RU" b="1" dirty="0" smtClean="0"/>
              <a:t> </a:t>
            </a:r>
            <a:endParaRPr lang="ru-RU" altLang="ru-RU" sz="2000" b="1" dirty="0" smtClean="0"/>
          </a:p>
        </p:txBody>
      </p:sp>
      <p:pic>
        <p:nvPicPr>
          <p:cNvPr id="22550" name="Picture 22" descr="ube033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29388"/>
            <a:ext cx="3391098" cy="40761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551" name="Object 23"/>
          <p:cNvGraphicFramePr>
            <a:graphicFrameLocks noChangeAspect="1"/>
          </p:cNvGraphicFramePr>
          <p:nvPr/>
        </p:nvGraphicFramePr>
        <p:xfrm>
          <a:off x="4067175" y="2133600"/>
          <a:ext cx="4679950" cy="293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CorelDRAW" r:id="rId4" imgW="5851801" imgH="2868281" progId="CorelDRAW.Graphic.12">
                  <p:embed/>
                </p:oleObj>
              </mc:Choice>
              <mc:Fallback>
                <p:oleObj name="CorelDRAW" r:id="rId4" imgW="5851801" imgH="2868281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4679950" cy="293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6184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999288" cy="523875"/>
          </a:xfrm>
        </p:spPr>
        <p:txBody>
          <a:bodyPr/>
          <a:lstStyle/>
          <a:p>
            <a:pPr algn="ctr" eaLnBrk="1" hangingPunct="1"/>
            <a:r>
              <a:rPr lang="ru-RU" altLang="ru-RU" sz="3500" b="1" i="1" smtClean="0"/>
              <a:t>Шарль Огюстен Кулон</a:t>
            </a:r>
          </a:p>
        </p:txBody>
      </p:sp>
      <p:pic>
        <p:nvPicPr>
          <p:cNvPr id="6147" name="Picture 4" descr="сканирование0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28765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4284663" y="1196975"/>
            <a:ext cx="4000500" cy="1047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solidFill>
                  <a:schemeClr val="bg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Военный и нженер,</a:t>
            </a:r>
          </a:p>
          <a:p>
            <a:pPr algn="ctr"/>
            <a:r>
              <a:rPr lang="ru-RU" sz="3600" b="1" i="1" kern="10">
                <a:solidFill>
                  <a:schemeClr val="bg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член Парижской АН</a:t>
            </a:r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4284663" y="2565400"/>
            <a:ext cx="3981450" cy="514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solidFill>
                  <a:schemeClr val="bg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Родился в Ангулеме</a:t>
            </a:r>
          </a:p>
        </p:txBody>
      </p:sp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4140200" y="3357563"/>
            <a:ext cx="4667250" cy="1047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solidFill>
                  <a:schemeClr val="bg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1761г. - окончил школу </a:t>
            </a:r>
          </a:p>
          <a:p>
            <a:pPr algn="ctr"/>
            <a:r>
              <a:rPr lang="ru-RU" sz="3600" b="1" i="1" kern="10">
                <a:solidFill>
                  <a:schemeClr val="bg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военных инженеров</a:t>
            </a:r>
          </a:p>
        </p:txBody>
      </p:sp>
      <p:sp>
        <p:nvSpPr>
          <p:cNvPr id="8200" name="WordArt 8"/>
          <p:cNvSpPr>
            <a:spLocks noChangeArrowheads="1" noChangeShapeType="1" noTextEdit="1"/>
          </p:cNvSpPr>
          <p:nvPr/>
        </p:nvSpPr>
        <p:spPr bwMode="auto">
          <a:xfrm>
            <a:off x="3924300" y="4581525"/>
            <a:ext cx="4686300" cy="514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solidFill>
                  <a:schemeClr val="bg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1781г. - законы трения</a:t>
            </a:r>
          </a:p>
        </p:txBody>
      </p:sp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900113" y="5229225"/>
            <a:ext cx="7610475" cy="514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solidFill>
                  <a:schemeClr val="bg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Установил законы упругого кручения</a:t>
            </a:r>
          </a:p>
        </p:txBody>
      </p:sp>
      <p:sp>
        <p:nvSpPr>
          <p:cNvPr id="8202" name="WordArt 10"/>
          <p:cNvSpPr>
            <a:spLocks noChangeArrowheads="1" noChangeShapeType="1" noTextEdit="1"/>
          </p:cNvSpPr>
          <p:nvPr/>
        </p:nvSpPr>
        <p:spPr bwMode="auto">
          <a:xfrm>
            <a:off x="1979613" y="6165850"/>
            <a:ext cx="5114925" cy="514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solidFill>
                  <a:schemeClr val="bg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1784г. - крутильные весы</a:t>
            </a:r>
          </a:p>
        </p:txBody>
      </p:sp>
      <p:sp>
        <p:nvSpPr>
          <p:cNvPr id="6154" name="WordArt 11"/>
          <p:cNvSpPr>
            <a:spLocks noChangeArrowheads="1" noChangeShapeType="1" noTextEdit="1"/>
          </p:cNvSpPr>
          <p:nvPr/>
        </p:nvSpPr>
        <p:spPr bwMode="auto">
          <a:xfrm>
            <a:off x="323850" y="4437063"/>
            <a:ext cx="3457575" cy="5127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14.06.1736 - 23.08.1806гг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 animBg="1"/>
      <p:bldP spid="8199" grpId="0" animBg="1"/>
      <p:bldP spid="8200" grpId="0" animBg="1"/>
      <p:bldP spid="8201" grpId="0" animBg="1"/>
      <p:bldP spid="820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сканирование0018 - коп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92150"/>
            <a:ext cx="3675063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468313" y="2924175"/>
            <a:ext cx="2089150" cy="298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коромысло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0" y="1844675"/>
            <a:ext cx="3311525" cy="3698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серебряная нить</a:t>
            </a: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323850" y="4652963"/>
            <a:ext cx="2881313" cy="3286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золотая сфера</a:t>
            </a:r>
          </a:p>
        </p:txBody>
      </p:sp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4356100" y="3141663"/>
            <a:ext cx="2928938" cy="2571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solidFill>
                  <a:schemeClr val="bg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бумажный диск</a:t>
            </a:r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0" y="3573463"/>
            <a:ext cx="2520950" cy="5794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заряженная</a:t>
            </a:r>
          </a:p>
          <a:p>
            <a:pPr algn="ctr"/>
            <a:r>
              <a:rPr lang="ru-RU" sz="3600" b="1" i="1" kern="10"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золотая сфера</a:t>
            </a:r>
          </a:p>
        </p:txBody>
      </p:sp>
      <p:sp>
        <p:nvSpPr>
          <p:cNvPr id="9226" name="WordArt 10"/>
          <p:cNvSpPr>
            <a:spLocks noChangeArrowheads="1" noChangeShapeType="1" noTextEdit="1"/>
          </p:cNvSpPr>
          <p:nvPr/>
        </p:nvSpPr>
        <p:spPr bwMode="auto">
          <a:xfrm>
            <a:off x="539750" y="5157788"/>
            <a:ext cx="8172450" cy="1543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Точечный заряд - это заряженное тело,</a:t>
            </a:r>
          </a:p>
          <a:p>
            <a:pPr algn="ctr"/>
            <a:r>
              <a:rPr lang="ru-RU" sz="3600" b="1" i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размер которого много меньше расстояния его</a:t>
            </a:r>
          </a:p>
          <a:p>
            <a:pPr algn="ctr"/>
            <a:r>
              <a:rPr lang="ru-RU" sz="3600" b="1" i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возможного действия на другие тела.</a:t>
            </a:r>
          </a:p>
        </p:txBody>
      </p:sp>
      <p:sp>
        <p:nvSpPr>
          <p:cNvPr id="9227" name="WordArt 11"/>
          <p:cNvSpPr>
            <a:spLocks noChangeArrowheads="1" noChangeShapeType="1" noTextEdit="1"/>
          </p:cNvSpPr>
          <p:nvPr/>
        </p:nvSpPr>
        <p:spPr bwMode="auto">
          <a:xfrm>
            <a:off x="4572000" y="4221163"/>
            <a:ext cx="1081088" cy="1841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шкала</a:t>
            </a:r>
          </a:p>
        </p:txBody>
      </p:sp>
      <p:sp>
        <p:nvSpPr>
          <p:cNvPr id="9228" name="WordArt 12"/>
          <p:cNvSpPr>
            <a:spLocks noChangeArrowheads="1" noChangeShapeType="1" noTextEdit="1"/>
          </p:cNvSpPr>
          <p:nvPr/>
        </p:nvSpPr>
        <p:spPr bwMode="auto">
          <a:xfrm>
            <a:off x="1979613" y="333375"/>
            <a:ext cx="4608512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solidFill>
                  <a:schemeClr val="bg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шкала для</a:t>
            </a:r>
          </a:p>
          <a:p>
            <a:pPr algn="ctr"/>
            <a:r>
              <a:rPr lang="ru-RU" sz="3600" b="1" i="1" kern="10">
                <a:solidFill>
                  <a:schemeClr val="bg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измерения расстояний</a:t>
            </a:r>
          </a:p>
          <a:p>
            <a:pPr algn="ctr"/>
            <a:r>
              <a:rPr lang="ru-RU" sz="3600" b="1" i="1" kern="10">
                <a:solidFill>
                  <a:schemeClr val="bg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между сферами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 animBg="1"/>
      <p:bldP spid="9223" grpId="0" animBg="1"/>
      <p:bldP spid="9224" grpId="0" animBg="1"/>
      <p:bldP spid="9225" grpId="0" animBg="1"/>
      <p:bldP spid="9226" grpId="0" animBg="1"/>
      <p:bldP spid="9226" grpId="1" animBg="1"/>
      <p:bldP spid="9227" grpId="0" animBg="1"/>
      <p:bldP spid="92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"/>
          <p:cNvSpPr>
            <a:spLocks noChangeArrowheads="1" noChangeShapeType="1" noTextEdit="1"/>
          </p:cNvSpPr>
          <p:nvPr/>
        </p:nvSpPr>
        <p:spPr bwMode="auto">
          <a:xfrm>
            <a:off x="827088" y="1196975"/>
            <a:ext cx="7915275" cy="3086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Сила взаимодействия двух точечных</a:t>
            </a:r>
          </a:p>
          <a:p>
            <a:pPr algn="ctr"/>
            <a:r>
              <a:rPr lang="ru-RU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неподвижных заряженных тел в вакууме</a:t>
            </a:r>
          </a:p>
          <a:p>
            <a:pPr algn="ctr"/>
            <a:r>
              <a:rPr lang="ru-RU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прямо пропорциональна произведению</a:t>
            </a:r>
          </a:p>
          <a:p>
            <a:pPr algn="ctr"/>
            <a:r>
              <a:rPr lang="ru-RU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модулей заряда и обратно пропорциональна</a:t>
            </a:r>
          </a:p>
          <a:p>
            <a:pPr algn="ctr"/>
            <a:r>
              <a:rPr lang="ru-RU" sz="36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квадрату расстояния между ними.</a:t>
            </a:r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>
            <p:ph idx="1"/>
          </p:nvPr>
        </p:nvGraphicFramePr>
        <p:xfrm>
          <a:off x="2843213" y="4416425"/>
          <a:ext cx="3167062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Формула" r:id="rId3" imgW="787400" imgH="419100" progId="Equation.3">
                  <p:embed/>
                </p:oleObj>
              </mc:Choice>
              <mc:Fallback>
                <p:oleObj name="Формула" r:id="rId3" imgW="7874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416425"/>
                        <a:ext cx="3167062" cy="168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WordArt 8"/>
          <p:cNvSpPr>
            <a:spLocks noChangeArrowheads="1" noChangeShapeType="1" noTextEdit="1"/>
          </p:cNvSpPr>
          <p:nvPr/>
        </p:nvSpPr>
        <p:spPr bwMode="auto">
          <a:xfrm>
            <a:off x="2987675" y="476250"/>
            <a:ext cx="3600450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Сила Кулона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61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dirty="0" smtClean="0"/>
              <a:t>где: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ru-RU" dirty="0" smtClean="0"/>
              <a:t>q</a:t>
            </a:r>
            <a:r>
              <a:rPr lang="en-US" altLang="ru-RU" baseline="-25000" dirty="0" smtClean="0"/>
              <a:t>1</a:t>
            </a:r>
            <a:r>
              <a:rPr lang="en-US" altLang="ru-RU" dirty="0" smtClean="0"/>
              <a:t> q</a:t>
            </a:r>
            <a:r>
              <a:rPr lang="en-US" altLang="ru-RU" baseline="-25000" dirty="0" smtClean="0"/>
              <a:t>2</a:t>
            </a:r>
            <a:r>
              <a:rPr lang="ru-RU" altLang="ru-RU" dirty="0" smtClean="0"/>
              <a:t> - величины зарядов </a:t>
            </a:r>
            <a:r>
              <a:rPr lang="en-US" altLang="ru-RU" dirty="0" smtClean="0"/>
              <a:t>[</a:t>
            </a:r>
            <a:r>
              <a:rPr lang="ru-RU" altLang="ru-RU" dirty="0" smtClean="0"/>
              <a:t> Кл</a:t>
            </a:r>
            <a:r>
              <a:rPr lang="en-US" altLang="ru-RU" dirty="0" smtClean="0"/>
              <a:t>]</a:t>
            </a:r>
            <a:endParaRPr lang="ru-RU" altLang="ru-RU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ru-RU" dirty="0" smtClean="0"/>
              <a:t>r</a:t>
            </a:r>
            <a:r>
              <a:rPr lang="ru-RU" altLang="ru-RU" dirty="0" smtClean="0"/>
              <a:t>   - расстояние между ними </a:t>
            </a:r>
            <a:r>
              <a:rPr lang="en-US" altLang="ru-RU" dirty="0" smtClean="0"/>
              <a:t>[</a:t>
            </a:r>
            <a:r>
              <a:rPr lang="ru-RU" altLang="ru-RU" dirty="0" smtClean="0"/>
              <a:t>м</a:t>
            </a:r>
            <a:r>
              <a:rPr lang="en-US" altLang="ru-RU" dirty="0" smtClean="0"/>
              <a:t>]</a:t>
            </a:r>
            <a:endParaRPr lang="ru-RU" altLang="ru-RU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ru-RU" dirty="0" smtClean="0"/>
              <a:t>k</a:t>
            </a:r>
            <a:r>
              <a:rPr lang="ru-RU" altLang="ru-RU" dirty="0" smtClean="0"/>
              <a:t>   </a:t>
            </a:r>
            <a:r>
              <a:rPr lang="en-US" altLang="ru-RU" dirty="0" smtClean="0"/>
              <a:t>-</a:t>
            </a:r>
            <a:r>
              <a:rPr lang="ru-RU" altLang="ru-RU" dirty="0" smtClean="0"/>
              <a:t>коэффициент             </a:t>
            </a:r>
            <a:r>
              <a:rPr lang="en-US" altLang="ru-RU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ru-RU" dirty="0" smtClean="0"/>
              <a:t>     </a:t>
            </a:r>
            <a:r>
              <a:rPr lang="ru-RU" altLang="ru-RU" dirty="0" smtClean="0"/>
              <a:t>пропорциональности </a:t>
            </a:r>
            <a:r>
              <a:rPr lang="ru-RU" altLang="ru-RU" dirty="0"/>
              <a:t> </a:t>
            </a:r>
            <a:r>
              <a:rPr lang="ru-RU" altLang="ru-RU" dirty="0" smtClean="0"/>
              <a:t>    </a:t>
            </a:r>
            <a:endParaRPr lang="ru-RU" altLang="ru-RU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ru-RU" dirty="0" smtClean="0"/>
              <a:t>F</a:t>
            </a:r>
            <a:r>
              <a:rPr lang="ru-RU" altLang="ru-RU" dirty="0" smtClean="0"/>
              <a:t>  </a:t>
            </a:r>
            <a:r>
              <a:rPr lang="ru-RU" altLang="ru-RU" dirty="0" smtClean="0"/>
              <a:t>- сила </a:t>
            </a:r>
            <a:r>
              <a:rPr lang="ru-RU" altLang="ru-RU" b="1" dirty="0" smtClean="0"/>
              <a:t>Кулона</a:t>
            </a:r>
            <a:r>
              <a:rPr lang="ru-RU" altLang="ru-RU" dirty="0" smtClean="0"/>
              <a:t>  </a:t>
            </a:r>
            <a:r>
              <a:rPr lang="en-US" altLang="ru-RU" dirty="0" smtClean="0"/>
              <a:t>[</a:t>
            </a:r>
            <a:r>
              <a:rPr lang="ru-RU" altLang="ru-RU" dirty="0" smtClean="0"/>
              <a:t> Н</a:t>
            </a:r>
            <a:r>
              <a:rPr lang="en-US" altLang="ru-RU" dirty="0" smtClean="0"/>
              <a:t>]</a:t>
            </a:r>
            <a:endParaRPr lang="ru-RU" altLang="ru-RU" dirty="0" smtClean="0"/>
          </a:p>
          <a:p>
            <a:pPr algn="just" eaLnBrk="1" hangingPunct="1">
              <a:buFont typeface="Wingdings" pitchFamily="2" charset="2"/>
              <a:buNone/>
            </a:pPr>
            <a:r>
              <a:rPr lang="ru-RU" altLang="ru-RU" dirty="0" smtClean="0"/>
              <a:t>Кулон электрический заряд , проходящий  через поперечное сечение проводника при силе тока 1А за 1 с.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065050"/>
              </p:ext>
            </p:extLst>
          </p:nvPr>
        </p:nvGraphicFramePr>
        <p:xfrm>
          <a:off x="5292080" y="2276872"/>
          <a:ext cx="2881312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Формула" r:id="rId3" imgW="1054100" imgH="419100" progId="Equation.3">
                  <p:embed/>
                </p:oleObj>
              </mc:Choice>
              <mc:Fallback>
                <p:oleObj name="Формула" r:id="rId3" imgW="1054100" imgH="4191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2276872"/>
                        <a:ext cx="2881312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010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4"/>
          <p:cNvGraphicFramePr>
            <a:graphicFrameLocks noChangeAspect="1"/>
          </p:cNvGraphicFramePr>
          <p:nvPr>
            <p:ph type="title"/>
            <p:extLst>
              <p:ext uri="{D42A27DB-BD31-4B8C-83A1-F6EECF244321}">
                <p14:modId xmlns:p14="http://schemas.microsoft.com/office/powerpoint/2010/main" val="2026981750"/>
              </p:ext>
            </p:extLst>
          </p:nvPr>
        </p:nvGraphicFramePr>
        <p:xfrm>
          <a:off x="3203848" y="401638"/>
          <a:ext cx="338455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Формула" r:id="rId3" imgW="787400" imgH="419100" progId="Equation.3">
                  <p:embed/>
                </p:oleObj>
              </mc:Choice>
              <mc:Fallback>
                <p:oleObj name="Формула" r:id="rId3" imgW="7874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01638"/>
                        <a:ext cx="338455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WordArt 5"/>
          <p:cNvSpPr>
            <a:spLocks noChangeArrowheads="1" noChangeShapeType="1" noTextEdit="1"/>
          </p:cNvSpPr>
          <p:nvPr/>
        </p:nvSpPr>
        <p:spPr bwMode="auto">
          <a:xfrm>
            <a:off x="684213" y="2205038"/>
            <a:ext cx="8039100" cy="514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 - </a:t>
            </a:r>
            <a:r>
              <a:rPr lang="ru-RU" sz="3600" b="1" i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коэффициент пропорциональности</a:t>
            </a:r>
          </a:p>
        </p:txBody>
      </p:sp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277077" y="2890353"/>
            <a:ext cx="8543395" cy="334695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b="1" i="1" kern="10" dirty="0">
                <a:solidFill>
                  <a:schemeClr val="bg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численно равен силе взаимодействия</a:t>
            </a:r>
          </a:p>
          <a:p>
            <a:pPr algn="ctr"/>
            <a:r>
              <a:rPr lang="ru-RU" sz="1400" b="1" i="1" kern="10" dirty="0">
                <a:solidFill>
                  <a:schemeClr val="bg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единичных зарядов на расстоянии, </a:t>
            </a:r>
          </a:p>
          <a:p>
            <a:pPr algn="ctr"/>
            <a:r>
              <a:rPr lang="ru-RU" sz="1400" b="1" i="1" kern="10" dirty="0">
                <a:solidFill>
                  <a:schemeClr val="bg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равном единице длины</a:t>
            </a:r>
            <a:r>
              <a:rPr lang="ru-RU" sz="1400" b="1" i="1" kern="10" dirty="0" smtClean="0">
                <a:solidFill>
                  <a:schemeClr val="bg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 algn="ctr"/>
            <a:endParaRPr lang="ru-RU" sz="3600" b="1" i="1" kern="10" dirty="0">
              <a:solidFill>
                <a:schemeClr val="bg2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сканирование0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49275"/>
            <a:ext cx="6624637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WordArt 5"/>
          <p:cNvSpPr>
            <a:spLocks noChangeArrowheads="1" noChangeShapeType="1" noTextEdit="1"/>
          </p:cNvSpPr>
          <p:nvPr/>
        </p:nvSpPr>
        <p:spPr bwMode="auto">
          <a:xfrm>
            <a:off x="684213" y="4005263"/>
            <a:ext cx="7753350" cy="1543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solidFill>
                  <a:schemeClr val="bg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Силы взаимодействия двух точечных</a:t>
            </a:r>
          </a:p>
          <a:p>
            <a:pPr algn="ctr"/>
            <a:r>
              <a:rPr lang="ru-RU" sz="3600" b="1" i="1" kern="10">
                <a:solidFill>
                  <a:schemeClr val="bg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заряженных тел направлены вдоль</a:t>
            </a:r>
          </a:p>
          <a:p>
            <a:pPr algn="ctr"/>
            <a:r>
              <a:rPr lang="ru-RU" sz="3600" b="1" i="1" kern="10">
                <a:solidFill>
                  <a:schemeClr val="bg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прямой, соединяющей эти тела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1" name="Object 5"/>
          <p:cNvGraphicFramePr>
            <a:graphicFrameLocks noChangeAspect="1"/>
          </p:cNvGraphicFramePr>
          <p:nvPr>
            <p:ph sz="quarter" idx="1"/>
          </p:nvPr>
        </p:nvGraphicFramePr>
        <p:xfrm>
          <a:off x="5148263" y="333375"/>
          <a:ext cx="2303462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Формула" r:id="rId3" imgW="609336" imgH="393529" progId="Equation.3">
                  <p:embed/>
                </p:oleObj>
              </mc:Choice>
              <mc:Fallback>
                <p:oleObj name="Формула" r:id="rId3" imgW="609336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333375"/>
                        <a:ext cx="2303462" cy="148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>
            <p:ph sz="quarter" idx="2"/>
          </p:nvPr>
        </p:nvGraphicFramePr>
        <p:xfrm>
          <a:off x="827088" y="1844675"/>
          <a:ext cx="2089150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Формула" r:id="rId5" imgW="660113" imgH="482391" progId="Equation.3">
                  <p:embed/>
                </p:oleObj>
              </mc:Choice>
              <mc:Fallback>
                <p:oleObj name="Формула" r:id="rId5" imgW="660113" imgH="482391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844675"/>
                        <a:ext cx="2089150" cy="152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7" name="Object 11"/>
          <p:cNvGraphicFramePr>
            <a:graphicFrameLocks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936633820"/>
              </p:ext>
            </p:extLst>
          </p:nvPr>
        </p:nvGraphicFramePr>
        <p:xfrm>
          <a:off x="4499992" y="2132856"/>
          <a:ext cx="288131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Формула" r:id="rId7" imgW="1054100" imgH="419100" progId="Equation.3">
                  <p:embed/>
                </p:oleObj>
              </mc:Choice>
              <mc:Fallback>
                <p:oleObj name="Формула" r:id="rId7" imgW="1054100" imgH="4191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2132856"/>
                        <a:ext cx="288131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WordArt 4"/>
          <p:cNvSpPr>
            <a:spLocks noChangeArrowheads="1" noChangeShapeType="1" noTextEdit="1"/>
          </p:cNvSpPr>
          <p:nvPr/>
        </p:nvSpPr>
        <p:spPr bwMode="auto">
          <a:xfrm>
            <a:off x="2411413" y="908050"/>
            <a:ext cx="1581150" cy="514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 Кулон</a:t>
            </a:r>
          </a:p>
        </p:txBody>
      </p:sp>
      <p:graphicFrame>
        <p:nvGraphicFramePr>
          <p:cNvPr id="14350" name="Object 14"/>
          <p:cNvGraphicFramePr>
            <a:graphicFrameLocks noChangeAspect="1"/>
          </p:cNvGraphicFramePr>
          <p:nvPr>
            <p:ph sz="quarter" idx="4"/>
          </p:nvPr>
        </p:nvGraphicFramePr>
        <p:xfrm>
          <a:off x="900113" y="3644900"/>
          <a:ext cx="5327650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Формула" r:id="rId9" imgW="1879600" imgH="863600" progId="Equation.3">
                  <p:embed/>
                </p:oleObj>
              </mc:Choice>
              <mc:Fallback>
                <p:oleObj name="Формула" r:id="rId9" imgW="1879600" imgH="863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644900"/>
                        <a:ext cx="5327650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ChangeAspect="1"/>
          </p:cNvGraphicFramePr>
          <p:nvPr>
            <p:ph type="title"/>
          </p:nvPr>
        </p:nvGraphicFramePr>
        <p:xfrm>
          <a:off x="2339975" y="673100"/>
          <a:ext cx="3781425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Формула" r:id="rId3" imgW="1879600" imgH="863600" progId="Equation.3">
                  <p:embed/>
                </p:oleObj>
              </mc:Choice>
              <mc:Fallback>
                <p:oleObj name="Формула" r:id="rId3" imgW="1879600" imgH="863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673100"/>
                        <a:ext cx="3781425" cy="173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6659563" y="1052513"/>
          <a:ext cx="2233612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Формула" r:id="rId5" imgW="762000" imgH="457200" progId="Equation.3">
                  <p:embed/>
                </p:oleObj>
              </mc:Choice>
              <mc:Fallback>
                <p:oleObj name="Формула" r:id="rId5" imgW="7620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1052513"/>
                        <a:ext cx="2233612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85984922"/>
              </p:ext>
            </p:extLst>
          </p:nvPr>
        </p:nvGraphicFramePr>
        <p:xfrm>
          <a:off x="1187624" y="4365104"/>
          <a:ext cx="4321175" cy="151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Формула" r:id="rId7" imgW="1333500" imgH="469900" progId="Equation.3">
                  <p:embed/>
                </p:oleObj>
              </mc:Choice>
              <mc:Fallback>
                <p:oleObj name="Формула" r:id="rId7" imgW="1333500" imgH="469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365104"/>
                        <a:ext cx="4321175" cy="151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WordArt 9"/>
          <p:cNvSpPr>
            <a:spLocks noChangeArrowheads="1" noChangeShapeType="1" noTextEdit="1"/>
          </p:cNvSpPr>
          <p:nvPr/>
        </p:nvSpPr>
        <p:spPr bwMode="auto">
          <a:xfrm>
            <a:off x="852488" y="3171825"/>
            <a:ext cx="7439025" cy="514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диэлектрическая </a:t>
            </a:r>
            <a:r>
              <a:rPr lang="ru-RU" sz="3600" b="1" i="1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проницаемость </a:t>
            </a:r>
            <a:r>
              <a:rPr lang="ru-RU" sz="3600" b="1" i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среды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i="1" smtClean="0"/>
              <a:t>Закрепление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81200"/>
            <a:ext cx="8964612" cy="4114800"/>
          </a:xfrm>
        </p:spPr>
        <p:txBody>
          <a:bodyPr/>
          <a:lstStyle/>
          <a:p>
            <a:pPr algn="ctr" eaLnBrk="1" hangingPunct="1"/>
            <a:r>
              <a:rPr lang="ru-RU" altLang="ru-RU" b="1" i="1" smtClean="0"/>
              <a:t>1. Определите силу взаимодействия двух одинаковых точечных зарядов по 1мкКл, находящихся на расстоянии 30см друг от друга.</a:t>
            </a:r>
          </a:p>
          <a:p>
            <a:pPr algn="ctr" eaLnBrk="1" hangingPunct="1"/>
            <a:r>
              <a:rPr lang="ru-RU" altLang="ru-RU" b="1" i="1" smtClean="0"/>
              <a:t>2. Сила взаимодействия двух одинаковых точечных зарядов , находящихся на расстоянии 0,5м, равна 3,6Н. Найдите величины этих зарядов.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92075" y="2362200"/>
            <a:ext cx="89598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5400" b="1" i="1" dirty="0" smtClean="0">
                <a:solidFill>
                  <a:srgbClr val="E46C0A"/>
                </a:solidFill>
                <a:latin typeface="Times New Roman" pitchFamily="18" charset="0"/>
              </a:rPr>
              <a:t>Вред и польза электризации</a:t>
            </a:r>
          </a:p>
        </p:txBody>
      </p:sp>
    </p:spTree>
    <p:extLst>
      <p:ext uri="{BB962C8B-B14F-4D97-AF65-F5344CB8AC3E}">
        <p14:creationId xmlns:p14="http://schemas.microsoft.com/office/powerpoint/2010/main" val="6836498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i="1" smtClean="0"/>
              <a:t>Домашняя работа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altLang="ru-RU" b="1" i="1" dirty="0" smtClean="0"/>
              <a:t>§</a:t>
            </a:r>
            <a:r>
              <a:rPr lang="ru-RU" altLang="ru-RU" b="1" i="1" dirty="0" smtClean="0"/>
              <a:t> </a:t>
            </a:r>
            <a:r>
              <a:rPr lang="ru-RU" altLang="ru-RU" b="1" i="1" dirty="0" smtClean="0"/>
              <a:t>35,36</a:t>
            </a:r>
            <a:endParaRPr lang="ru-RU" altLang="ru-RU" b="1" i="1" dirty="0" smtClean="0"/>
          </a:p>
          <a:p>
            <a:pPr algn="ctr" eaLnBrk="1" hangingPunct="1"/>
            <a:r>
              <a:rPr lang="ru-RU" altLang="ru-RU" b="1" i="1" dirty="0" smtClean="0"/>
              <a:t>Упр.7 </a:t>
            </a:r>
            <a:r>
              <a:rPr lang="ru-RU" altLang="ru-RU" b="1" i="1" dirty="0" smtClean="0"/>
              <a:t>№</a:t>
            </a:r>
            <a:r>
              <a:rPr lang="ru-RU" altLang="ru-RU" b="1" i="1" dirty="0" smtClean="0"/>
              <a:t>2</a:t>
            </a:r>
            <a:endParaRPr lang="en-US" altLang="ru-RU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3" name="Rectangle 5"/>
          <p:cNvSpPr>
            <a:spLocks noChangeArrowheads="1"/>
          </p:cNvSpPr>
          <p:nvPr/>
        </p:nvSpPr>
        <p:spPr bwMode="auto">
          <a:xfrm>
            <a:off x="228600" y="381000"/>
            <a:ext cx="891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kumimoji="1" lang="ru-RU" altLang="ru-RU" sz="2800" b="1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642610"/>
            <a:ext cx="86106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i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Рефлексия.</a:t>
            </a:r>
            <a:endParaRPr lang="ru-RU" sz="20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200" b="1" dirty="0">
                <a:solidFill>
                  <a:srgbClr val="CC66FF"/>
                </a:solidFill>
                <a:latin typeface="Arial"/>
                <a:ea typeface="Times New Roman"/>
                <a:cs typeface="Times New Roman"/>
              </a:rPr>
              <a:t>Что на уроке было новым? </a:t>
            </a:r>
            <a:endParaRPr lang="ru-RU" sz="3200" b="1" dirty="0">
              <a:solidFill>
                <a:srgbClr val="CC66FF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200" b="1" dirty="0">
                <a:solidFill>
                  <a:srgbClr val="CC66FF"/>
                </a:solidFill>
                <a:latin typeface="Arial"/>
                <a:ea typeface="Times New Roman"/>
                <a:cs typeface="Times New Roman"/>
              </a:rPr>
              <a:t>Что было интересным? </a:t>
            </a:r>
            <a:endParaRPr lang="ru-RU" sz="3200" b="1" dirty="0">
              <a:solidFill>
                <a:srgbClr val="CC66FF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200" b="1" dirty="0">
                <a:solidFill>
                  <a:srgbClr val="CC66FF"/>
                </a:solidFill>
                <a:latin typeface="Arial"/>
                <a:ea typeface="Times New Roman"/>
                <a:cs typeface="Times New Roman"/>
              </a:rPr>
              <a:t>Что на уроке было важным? </a:t>
            </a:r>
            <a:endParaRPr lang="ru-RU" sz="3200" b="1" dirty="0">
              <a:solidFill>
                <a:srgbClr val="CC66FF"/>
              </a:solidFill>
              <a:latin typeface="Arial"/>
              <a:ea typeface="Times New Roman"/>
              <a:cs typeface="Times New Roman"/>
            </a:endParaRPr>
          </a:p>
          <a:p>
            <a:pPr marL="34290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3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228600" algn="just">
              <a:spcAft>
                <a:spcPts val="0"/>
              </a:spcAft>
            </a:pPr>
            <a:r>
              <a:rPr lang="ru-RU" sz="32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Рекомендую </a:t>
            </a:r>
            <a:r>
              <a:rPr lang="ru-RU" sz="32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всем почаще находится в области </a:t>
            </a:r>
            <a:r>
              <a:rPr lang="ru-RU" sz="32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«–» </a:t>
            </a:r>
            <a:r>
              <a:rPr lang="ru-RU" sz="3200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ионов, которые будут притягивать к вам «+» людей в общении с которыми вы получите  положительное настроение и эмоции. </a:t>
            </a:r>
            <a:endParaRPr lang="ru-RU" sz="3200" i="1" dirty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marL="228600" algn="just"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Благодарю </a:t>
            </a:r>
            <a:r>
              <a:rPr lang="ru-RU" sz="32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за урок. Удачи!!! </a:t>
            </a:r>
            <a:endParaRPr lang="ru-RU" sz="3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131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3" grpId="0"/>
      <p:bldP spid="22733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143000"/>
          </a:xfrm>
        </p:spPr>
        <p:txBody>
          <a:bodyPr/>
          <a:lstStyle/>
          <a:p>
            <a:pPr algn="ctr"/>
            <a:r>
              <a:rPr lang="ru-RU" smtClean="0">
                <a:solidFill>
                  <a:schemeClr val="tx1"/>
                </a:solidFill>
              </a:rPr>
              <a:t>Статическое электричество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38300" y="1935163"/>
            <a:ext cx="5867400" cy="4389437"/>
          </a:xfrm>
          <a:noFill/>
        </p:spPr>
      </p:pic>
    </p:spTree>
    <p:extLst>
      <p:ext uri="{BB962C8B-B14F-4D97-AF65-F5344CB8AC3E}">
        <p14:creationId xmlns:p14="http://schemas.microsoft.com/office/powerpoint/2010/main" val="277516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i="1">
                <a:solidFill>
                  <a:srgbClr val="FF0000"/>
                </a:solidFill>
                <a:latin typeface="Arioso" pitchFamily="2" charset="0"/>
              </a:rPr>
              <a:t>Польза электризации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altLang="ru-RU" sz="2400"/>
          </a:p>
        </p:txBody>
      </p:sp>
      <p:sp>
        <p:nvSpPr>
          <p:cNvPr id="79879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 sz="2400"/>
          </a:p>
        </p:txBody>
      </p:sp>
      <p:pic>
        <p:nvPicPr>
          <p:cNvPr id="79876" name="Picture 4" descr="49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349500"/>
            <a:ext cx="3744912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0" name="Picture 8" descr="J02976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349500"/>
            <a:ext cx="3671888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37736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4015-A563-46CF-8E67-1836EC210C77}" type="slidenum">
              <a:rPr lang="ru-RU" altLang="ru-RU">
                <a:solidFill>
                  <a:srgbClr val="000000"/>
                </a:solidFill>
              </a:rPr>
              <a:pPr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221188" name="Picture 4" descr="Статическое электричество в природе и технике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66294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96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274638"/>
            <a:ext cx="7570787" cy="4889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alt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0"/>
            <a:ext cx="5513388" cy="664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2771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80920" cy="5400600"/>
          </a:xfrm>
        </p:spPr>
        <p:txBody>
          <a:bodyPr/>
          <a:lstStyle/>
          <a:p>
            <a:r>
              <a:rPr lang="ru-RU" b="1" dirty="0"/>
              <a:t>Работа ксероксов и лазерных принтеров также основана на действии статического электричества: положительные заряды образуют на барабане изображение оригинала и притягивают частицы краски, создавая картинку. </a:t>
            </a:r>
            <a:br>
              <a:rPr lang="ru-RU" b="1" dirty="0"/>
            </a:br>
            <a:r>
              <a:rPr lang="ru-RU" b="1" dirty="0"/>
              <a:t>Затем порошок переносится на лист заряженной бумаги, где горячие валики укатывают его в бумагу. </a:t>
            </a:r>
            <a:br>
              <a:rPr lang="ru-RU" b="1" dirty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altLang="ru-RU" smtClean="0"/>
              <a:t>3.5.12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586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85750"/>
            <a:ext cx="6572250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49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аскад">
  <a:themeElements>
    <a:clrScheme name="Каскад 9">
      <a:dk1>
        <a:srgbClr val="000000"/>
      </a:dk1>
      <a:lt1>
        <a:srgbClr val="FFFFFF"/>
      </a:lt1>
      <a:dk2>
        <a:srgbClr val="1C1C34"/>
      </a:dk2>
      <a:lt2>
        <a:srgbClr val="000066"/>
      </a:lt2>
      <a:accent1>
        <a:srgbClr val="DDDDDD"/>
      </a:accent1>
      <a:accent2>
        <a:srgbClr val="6699CC"/>
      </a:accent2>
      <a:accent3>
        <a:srgbClr val="FFFFFF"/>
      </a:accent3>
      <a:accent4>
        <a:srgbClr val="000000"/>
      </a:accent4>
      <a:accent5>
        <a:srgbClr val="EBEBEB"/>
      </a:accent5>
      <a:accent6>
        <a:srgbClr val="5C8AB9"/>
      </a:accent6>
      <a:hlink>
        <a:srgbClr val="005A58"/>
      </a:hlink>
      <a:folHlink>
        <a:srgbClr val="808000"/>
      </a:folHlink>
    </a:clrScheme>
    <a:fontScheme name="Каскад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скад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Capsules">
  <a:themeElements>
    <a:clrScheme name="Capsules 5">
      <a:dk1>
        <a:srgbClr val="000066"/>
      </a:dk1>
      <a:lt1>
        <a:srgbClr val="FFFFFF"/>
      </a:lt1>
      <a:dk2>
        <a:srgbClr val="336699"/>
      </a:dk2>
      <a:lt2>
        <a:srgbClr val="FFFFEB"/>
      </a:lt2>
      <a:accent1>
        <a:srgbClr val="99CCFF"/>
      </a:accent1>
      <a:accent2>
        <a:srgbClr val="9999FF"/>
      </a:accent2>
      <a:accent3>
        <a:srgbClr val="ADB8CA"/>
      </a:accent3>
      <a:accent4>
        <a:srgbClr val="DADADA"/>
      </a:accent4>
      <a:accent5>
        <a:srgbClr val="CAE2FF"/>
      </a:accent5>
      <a:accent6>
        <a:srgbClr val="8A8AE7"/>
      </a:accent6>
      <a:hlink>
        <a:srgbClr val="CCCCFF"/>
      </a:hlink>
      <a:folHlink>
        <a:srgbClr val="C68D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электризация тел 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1_электризация тел 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435</TotalTime>
  <Words>679</Words>
  <Application>Microsoft Office PowerPoint</Application>
  <PresentationFormat>Экран (4:3)</PresentationFormat>
  <Paragraphs>145</Paragraphs>
  <Slides>31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16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52" baseType="lpstr">
      <vt:lpstr>Arial</vt:lpstr>
      <vt:lpstr>Wingdings</vt:lpstr>
      <vt:lpstr>Calibri</vt:lpstr>
      <vt:lpstr>Каскад</vt:lpstr>
      <vt:lpstr>Оформление по умолчанию</vt:lpstr>
      <vt:lpstr>10_электризация тел </vt:lpstr>
      <vt:lpstr>1_Облака</vt:lpstr>
      <vt:lpstr>2_Тема Office</vt:lpstr>
      <vt:lpstr>11_электризация тел </vt:lpstr>
      <vt:lpstr>1_Оформление по умолчанию</vt:lpstr>
      <vt:lpstr>5_Тема Office</vt:lpstr>
      <vt:lpstr>Облака</vt:lpstr>
      <vt:lpstr>7_Balloons</vt:lpstr>
      <vt:lpstr>Пиксел</vt:lpstr>
      <vt:lpstr>2_Оформление по умолчанию</vt:lpstr>
      <vt:lpstr>6_Balloons</vt:lpstr>
      <vt:lpstr>3_Оформление по умолчанию</vt:lpstr>
      <vt:lpstr>Capsules</vt:lpstr>
      <vt:lpstr>1_Пиксел</vt:lpstr>
      <vt:lpstr>Microsoft Equation 3.0</vt:lpstr>
      <vt:lpstr>CorelDRAW 12.0 Graphic</vt:lpstr>
      <vt:lpstr>Повторение</vt:lpstr>
      <vt:lpstr>Закрепление</vt:lpstr>
      <vt:lpstr>Презентация PowerPoint</vt:lpstr>
      <vt:lpstr>Статическое электричество</vt:lpstr>
      <vt:lpstr>Польза электризации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Причины электризации</vt:lpstr>
      <vt:lpstr>Презентация PowerPoint</vt:lpstr>
      <vt:lpstr>Рекомендации по избавлению от статического электричества:</vt:lpstr>
      <vt:lpstr>Закрепление:</vt:lpstr>
      <vt:lpstr>Презентация PowerPoint</vt:lpstr>
      <vt:lpstr>Презентация PowerPoint</vt:lpstr>
      <vt:lpstr>Закон Кулона. Единица электрического заряда.</vt:lpstr>
      <vt:lpstr>Презентация PowerPoint</vt:lpstr>
      <vt:lpstr>Шарль Огюстен Кулон  (1736-1806)  французский инженер и физик, основоположник электростатики</vt:lpstr>
      <vt:lpstr>Шарль Огюстен Кулон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Закрепление</vt:lpstr>
      <vt:lpstr>Домашняя работа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 №1</dc:creator>
  <cp:lastModifiedBy>Галя</cp:lastModifiedBy>
  <cp:revision>37</cp:revision>
  <dcterms:created xsi:type="dcterms:W3CDTF">2010-03-11T05:23:22Z</dcterms:created>
  <dcterms:modified xsi:type="dcterms:W3CDTF">2013-11-25T20:05:22Z</dcterms:modified>
</cp:coreProperties>
</file>